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4"/>
  </p:notesMasterIdLst>
  <p:sldIdLst>
    <p:sldId id="256" r:id="rId2"/>
    <p:sldId id="260" r:id="rId3"/>
    <p:sldId id="348" r:id="rId4"/>
    <p:sldId id="652" r:id="rId5"/>
    <p:sldId id="616" r:id="rId6"/>
    <p:sldId id="455" r:id="rId7"/>
    <p:sldId id="611" r:id="rId8"/>
    <p:sldId id="612" r:id="rId9"/>
    <p:sldId id="613" r:id="rId10"/>
    <p:sldId id="614" r:id="rId11"/>
    <p:sldId id="319" r:id="rId12"/>
    <p:sldId id="272" r:id="rId13"/>
    <p:sldId id="329" r:id="rId14"/>
    <p:sldId id="326" r:id="rId15"/>
    <p:sldId id="328" r:id="rId16"/>
    <p:sldId id="556" r:id="rId17"/>
    <p:sldId id="557" r:id="rId18"/>
    <p:sldId id="558" r:id="rId19"/>
    <p:sldId id="427" r:id="rId20"/>
    <p:sldId id="430" r:id="rId21"/>
    <p:sldId id="431" r:id="rId22"/>
    <p:sldId id="433" r:id="rId23"/>
    <p:sldId id="434" r:id="rId24"/>
    <p:sldId id="435" r:id="rId25"/>
    <p:sldId id="437" r:id="rId26"/>
    <p:sldId id="438" r:id="rId27"/>
    <p:sldId id="495" r:id="rId28"/>
    <p:sldId id="452" r:id="rId29"/>
    <p:sldId id="453" r:id="rId30"/>
    <p:sldId id="454" r:id="rId31"/>
    <p:sldId id="448" r:id="rId32"/>
    <p:sldId id="449" r:id="rId33"/>
    <p:sldId id="451" r:id="rId34"/>
    <p:sldId id="441" r:id="rId35"/>
    <p:sldId id="443" r:id="rId36"/>
    <p:sldId id="444" r:id="rId37"/>
    <p:sldId id="442" r:id="rId38"/>
    <p:sldId id="445" r:id="rId39"/>
    <p:sldId id="456" r:id="rId40"/>
    <p:sldId id="468" r:id="rId41"/>
    <p:sldId id="458" r:id="rId42"/>
    <p:sldId id="459" r:id="rId43"/>
    <p:sldId id="460" r:id="rId44"/>
    <p:sldId id="462" r:id="rId45"/>
    <p:sldId id="465" r:id="rId46"/>
    <p:sldId id="474" r:id="rId47"/>
    <p:sldId id="467" r:id="rId48"/>
    <p:sldId id="469" r:id="rId49"/>
    <p:sldId id="471" r:id="rId50"/>
    <p:sldId id="472" r:id="rId51"/>
    <p:sldId id="475" r:id="rId52"/>
    <p:sldId id="476" r:id="rId53"/>
    <p:sldId id="477" r:id="rId54"/>
    <p:sldId id="478" r:id="rId55"/>
    <p:sldId id="479" r:id="rId56"/>
    <p:sldId id="480" r:id="rId57"/>
    <p:sldId id="481" r:id="rId58"/>
    <p:sldId id="482" r:id="rId59"/>
    <p:sldId id="483" r:id="rId60"/>
    <p:sldId id="484" r:id="rId61"/>
    <p:sldId id="485" r:id="rId62"/>
    <p:sldId id="492" r:id="rId63"/>
    <p:sldId id="488" r:id="rId64"/>
    <p:sldId id="487" r:id="rId65"/>
    <p:sldId id="489" r:id="rId66"/>
    <p:sldId id="490" r:id="rId67"/>
    <p:sldId id="491" r:id="rId68"/>
    <p:sldId id="629" r:id="rId69"/>
    <p:sldId id="486" r:id="rId70"/>
    <p:sldId id="500" r:id="rId71"/>
    <p:sldId id="529" r:id="rId72"/>
    <p:sldId id="530" r:id="rId73"/>
    <p:sldId id="513" r:id="rId74"/>
    <p:sldId id="502" r:id="rId75"/>
    <p:sldId id="503" r:id="rId76"/>
    <p:sldId id="504" r:id="rId77"/>
    <p:sldId id="505" r:id="rId78"/>
    <p:sldId id="506" r:id="rId79"/>
    <p:sldId id="507" r:id="rId80"/>
    <p:sldId id="508" r:id="rId81"/>
    <p:sldId id="509" r:id="rId82"/>
    <p:sldId id="510" r:id="rId83"/>
    <p:sldId id="511" r:id="rId84"/>
    <p:sldId id="514" r:id="rId85"/>
    <p:sldId id="512" r:id="rId86"/>
    <p:sldId id="523" r:id="rId87"/>
    <p:sldId id="515" r:id="rId88"/>
    <p:sldId id="524" r:id="rId89"/>
    <p:sldId id="516" r:id="rId90"/>
    <p:sldId id="525" r:id="rId91"/>
    <p:sldId id="526" r:id="rId92"/>
    <p:sldId id="527" r:id="rId93"/>
    <p:sldId id="528" r:id="rId94"/>
    <p:sldId id="517" r:id="rId95"/>
    <p:sldId id="531" r:id="rId96"/>
    <p:sldId id="518" r:id="rId97"/>
    <p:sldId id="532" r:id="rId98"/>
    <p:sldId id="533" r:id="rId99"/>
    <p:sldId id="534" r:id="rId100"/>
    <p:sldId id="519" r:id="rId101"/>
    <p:sldId id="535" r:id="rId102"/>
    <p:sldId id="536" r:id="rId103"/>
    <p:sldId id="537" r:id="rId104"/>
    <p:sldId id="538" r:id="rId105"/>
    <p:sldId id="539" r:id="rId106"/>
    <p:sldId id="520" r:id="rId107"/>
    <p:sldId id="493" r:id="rId108"/>
    <p:sldId id="494" r:id="rId109"/>
    <p:sldId id="540" r:id="rId110"/>
    <p:sldId id="542" r:id="rId111"/>
    <p:sldId id="543" r:id="rId112"/>
    <p:sldId id="544" r:id="rId113"/>
    <p:sldId id="547" r:id="rId114"/>
    <p:sldId id="548" r:id="rId115"/>
    <p:sldId id="550" r:id="rId116"/>
    <p:sldId id="555" r:id="rId117"/>
    <p:sldId id="552" r:id="rId118"/>
    <p:sldId id="554" r:id="rId119"/>
    <p:sldId id="551" r:id="rId120"/>
    <p:sldId id="627" r:id="rId121"/>
    <p:sldId id="628" r:id="rId122"/>
    <p:sldId id="630" r:id="rId123"/>
    <p:sldId id="626" r:id="rId124"/>
    <p:sldId id="559" r:id="rId125"/>
    <p:sldId id="560" r:id="rId126"/>
    <p:sldId id="561" r:id="rId127"/>
    <p:sldId id="562" r:id="rId128"/>
    <p:sldId id="563" r:id="rId129"/>
    <p:sldId id="564" r:id="rId130"/>
    <p:sldId id="565" r:id="rId131"/>
    <p:sldId id="566" r:id="rId132"/>
    <p:sldId id="567" r:id="rId133"/>
    <p:sldId id="568" r:id="rId134"/>
    <p:sldId id="569" r:id="rId135"/>
    <p:sldId id="570" r:id="rId136"/>
    <p:sldId id="571" r:id="rId137"/>
    <p:sldId id="579" r:id="rId138"/>
    <p:sldId id="572" r:id="rId139"/>
    <p:sldId id="574" r:id="rId140"/>
    <p:sldId id="575" r:id="rId141"/>
    <p:sldId id="576" r:id="rId142"/>
    <p:sldId id="577" r:id="rId143"/>
    <p:sldId id="668" r:id="rId144"/>
    <p:sldId id="663" r:id="rId145"/>
    <p:sldId id="664" r:id="rId146"/>
    <p:sldId id="665" r:id="rId147"/>
    <p:sldId id="666" r:id="rId148"/>
    <p:sldId id="672" r:id="rId149"/>
    <p:sldId id="669" r:id="rId150"/>
    <p:sldId id="670" r:id="rId151"/>
    <p:sldId id="671" r:id="rId152"/>
    <p:sldId id="584" r:id="rId153"/>
    <p:sldId id="585" r:id="rId154"/>
    <p:sldId id="590" r:id="rId155"/>
    <p:sldId id="673" r:id="rId156"/>
    <p:sldId id="591" r:id="rId157"/>
    <p:sldId id="586" r:id="rId158"/>
    <p:sldId id="587" r:id="rId159"/>
    <p:sldId id="592" r:id="rId160"/>
    <p:sldId id="593" r:id="rId161"/>
    <p:sldId id="588" r:id="rId162"/>
    <p:sldId id="600" r:id="rId163"/>
    <p:sldId id="594" r:id="rId164"/>
    <p:sldId id="595" r:id="rId165"/>
    <p:sldId id="596" r:id="rId166"/>
    <p:sldId id="599" r:id="rId167"/>
    <p:sldId id="598" r:id="rId168"/>
    <p:sldId id="602" r:id="rId169"/>
    <p:sldId id="609" r:id="rId170"/>
    <p:sldId id="631" r:id="rId171"/>
    <p:sldId id="603" r:id="rId172"/>
    <p:sldId id="632" r:id="rId173"/>
    <p:sldId id="601" r:id="rId174"/>
    <p:sldId id="607" r:id="rId175"/>
    <p:sldId id="606" r:id="rId176"/>
    <p:sldId id="604" r:id="rId177"/>
    <p:sldId id="605" r:id="rId178"/>
    <p:sldId id="608" r:id="rId179"/>
    <p:sldId id="610" r:id="rId180"/>
    <p:sldId id="618" r:id="rId181"/>
    <p:sldId id="617" r:id="rId182"/>
    <p:sldId id="619" r:id="rId183"/>
    <p:sldId id="633" r:id="rId184"/>
    <p:sldId id="621" r:id="rId185"/>
    <p:sldId id="622" r:id="rId186"/>
    <p:sldId id="623" r:id="rId187"/>
    <p:sldId id="624" r:id="rId188"/>
    <p:sldId id="651" r:id="rId189"/>
    <p:sldId id="625" r:id="rId190"/>
    <p:sldId id="635" r:id="rId191"/>
    <p:sldId id="634" r:id="rId192"/>
    <p:sldId id="638" r:id="rId193"/>
    <p:sldId id="637" r:id="rId194"/>
    <p:sldId id="636" r:id="rId195"/>
    <p:sldId id="639" r:id="rId196"/>
    <p:sldId id="640" r:id="rId197"/>
    <p:sldId id="641" r:id="rId198"/>
    <p:sldId id="642" r:id="rId199"/>
    <p:sldId id="643" r:id="rId200"/>
    <p:sldId id="644" r:id="rId201"/>
    <p:sldId id="645" r:id="rId202"/>
    <p:sldId id="647" r:id="rId203"/>
    <p:sldId id="646" r:id="rId204"/>
    <p:sldId id="650" r:id="rId205"/>
    <p:sldId id="648" r:id="rId206"/>
    <p:sldId id="653" r:id="rId207"/>
    <p:sldId id="654" r:id="rId208"/>
    <p:sldId id="655" r:id="rId209"/>
    <p:sldId id="656" r:id="rId210"/>
    <p:sldId id="658" r:id="rId211"/>
    <p:sldId id="657" r:id="rId212"/>
    <p:sldId id="659" r:id="rId2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25F"/>
    <a:srgbClr val="565965"/>
    <a:srgbClr val="4A4D5A"/>
    <a:srgbClr val="5B5F6C"/>
    <a:srgbClr val="555763"/>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0" autoAdjust="0"/>
  </p:normalViewPr>
  <p:slideViewPr>
    <p:cSldViewPr snapToGrid="0">
      <p:cViewPr varScale="1">
        <p:scale>
          <a:sx n="87" d="100"/>
          <a:sy n="87"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viewProps" Target="view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D16DA-E96D-440B-9201-AD642C7AF4B9}" type="doc">
      <dgm:prSet loTypeId="urn:microsoft.com/office/officeart/2005/8/layout/orgChart1" loCatId="hierarchy" qsTypeId="urn:microsoft.com/office/officeart/2005/8/quickstyle/simple1" qsCatId="simple" csTypeId="urn:microsoft.com/office/officeart/2005/8/colors/accent1_2" csCatId="accent1" phldr="1"/>
      <dgm:spPr/>
    </dgm:pt>
    <dgm:pt modelId="{33BAEEB4-D29F-45A0-B4DC-C86A751841B9}">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After Inflation, Radiation Dominated</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Photons, Neutrinos, Kinetic Motion, …</a:t>
          </a:r>
          <a:r>
            <a:rPr kumimoji="0" lang="zh-CN" altLang="en-US"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p>
      </dgm:t>
    </dgm:pt>
    <dgm:pt modelId="{30DBDB7F-9F83-4643-A4D3-DB416BC70085}" type="parTrans" cxnId="{A330B7F2-0184-477C-955B-53EFC0FAFE70}">
      <dgm:prSet/>
      <dgm:spPr/>
      <dgm:t>
        <a:bodyPr/>
        <a:lstStyle/>
        <a:p>
          <a:endParaRPr lang="zh-CN" altLang="en-US"/>
        </a:p>
      </dgm:t>
    </dgm:pt>
    <dgm:pt modelId="{BF7AB064-AE1D-41F4-B462-8FB54046B8CF}" type="sibTrans" cxnId="{A330B7F2-0184-477C-955B-53EFC0FAFE70}">
      <dgm:prSet/>
      <dgm:spPr/>
      <dgm:t>
        <a:bodyPr/>
        <a:lstStyle/>
        <a:p>
          <a:endParaRPr lang="zh-CN" altLang="en-US"/>
        </a:p>
      </dgm:t>
    </dgm:pt>
    <dgm:pt modelId="{52FDE6C6-FD84-4762-8F4D-CFD3D4D78955}">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Matter Dominated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(Proton, Deuteron, Dark Matter Particles, …)</a:t>
          </a:r>
        </a:p>
      </dgm:t>
    </dgm:pt>
    <dgm:pt modelId="{2B6A2973-9816-4F64-9243-8E11CA306EBA}" type="parTrans" cxnId="{F9454166-CCAE-4DDB-AC68-987F68556E74}">
      <dgm:prSet/>
      <dgm:spPr/>
      <dgm:t>
        <a:bodyPr/>
        <a:lstStyle/>
        <a:p>
          <a:endParaRPr lang="zh-CN" altLang="en-US"/>
        </a:p>
      </dgm:t>
    </dgm:pt>
    <dgm:pt modelId="{B4062622-F204-4159-9974-D919ACB15912}" type="sibTrans" cxnId="{F9454166-CCAE-4DDB-AC68-987F68556E74}">
      <dgm:prSet/>
      <dgm:spPr/>
      <dgm:t>
        <a:bodyPr/>
        <a:lstStyle/>
        <a:p>
          <a:endParaRPr lang="zh-CN" altLang="en-US"/>
        </a:p>
      </dgm:t>
    </dgm:pt>
    <dgm:pt modelId="{6D78935C-F411-466A-AFCD-F2333EB9A1B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Decoupling/Recombination/Last Scattering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(CMB was emitted. T~1 eV, z~1000)</a:t>
          </a:r>
        </a:p>
      </dgm:t>
    </dgm:pt>
    <dgm:pt modelId="{1B388DB5-62F9-4C01-BBF8-1946383A044D}" type="parTrans" cxnId="{7F4BBEC6-AE7A-4C90-90FD-1001FC1238A6}">
      <dgm:prSet/>
      <dgm:spPr/>
      <dgm:t>
        <a:bodyPr/>
        <a:lstStyle/>
        <a:p>
          <a:endParaRPr lang="zh-CN" altLang="en-US"/>
        </a:p>
      </dgm:t>
    </dgm:pt>
    <dgm:pt modelId="{C48B9743-44D1-4A82-A333-ECC795AE73A3}" type="sibTrans" cxnId="{7F4BBEC6-AE7A-4C90-90FD-1001FC1238A6}">
      <dgm:prSet/>
      <dgm:spPr/>
      <dgm:t>
        <a:bodyPr/>
        <a:lstStyle/>
        <a:p>
          <a:endParaRPr lang="zh-CN" altLang="en-US"/>
        </a:p>
      </dgm:t>
    </dgm:pt>
    <dgm:pt modelId="{CADF764B-B577-4D27-B011-FD484E226EC6}">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Matter </a:t>
          </a:r>
          <a:r>
            <a:rPr kumimoji="0" lang="en-US" altLang="zh-CN" sz="1800" b="0"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rPr>
            <a:t>Collapsion</a:t>
          </a:r>
          <a:r>
            <a:rPr kumimoji="0" lang="en-US" altLang="zh-CN" sz="18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Structure Formation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The first generation of stars, Reionization(z~10)</a:t>
          </a:r>
        </a:p>
      </dgm:t>
    </dgm:pt>
    <dgm:pt modelId="{E34E1244-84AA-459F-99D8-E9377AD54766}" type="parTrans" cxnId="{16A98708-2D4B-4E1B-AF7F-655DB775A4C4}">
      <dgm:prSet/>
      <dgm:spPr/>
      <dgm:t>
        <a:bodyPr/>
        <a:lstStyle/>
        <a:p>
          <a:endParaRPr lang="zh-CN" altLang="en-US"/>
        </a:p>
      </dgm:t>
    </dgm:pt>
    <dgm:pt modelId="{D3438FD6-422B-4DC2-AC6A-02F53BD4BAC6}" type="sibTrans" cxnId="{16A98708-2D4B-4E1B-AF7F-655DB775A4C4}">
      <dgm:prSet/>
      <dgm:spPr/>
      <dgm:t>
        <a:bodyPr/>
        <a:lstStyle/>
        <a:p>
          <a:endParaRPr lang="zh-CN" altLang="en-US"/>
        </a:p>
      </dgm:t>
    </dgm:pt>
    <dgm:pt modelId="{614B27FE-0FC3-4018-8386-FDA3E93DDAE7}" type="pres">
      <dgm:prSet presAssocID="{E94D16DA-E96D-440B-9201-AD642C7AF4B9}" presName="hierChild1" presStyleCnt="0">
        <dgm:presLayoutVars>
          <dgm:orgChart val="1"/>
          <dgm:chPref val="1"/>
          <dgm:dir/>
          <dgm:animOne val="branch"/>
          <dgm:animLvl val="lvl"/>
          <dgm:resizeHandles/>
        </dgm:presLayoutVars>
      </dgm:prSet>
      <dgm:spPr/>
    </dgm:pt>
    <dgm:pt modelId="{B78C4F40-8B05-465A-A950-E118FEE63D50}" type="pres">
      <dgm:prSet presAssocID="{33BAEEB4-D29F-45A0-B4DC-C86A751841B9}" presName="hierRoot1" presStyleCnt="0">
        <dgm:presLayoutVars>
          <dgm:hierBranch/>
        </dgm:presLayoutVars>
      </dgm:prSet>
      <dgm:spPr/>
    </dgm:pt>
    <dgm:pt modelId="{499C840B-4703-4E10-A528-F22E521AA2BD}" type="pres">
      <dgm:prSet presAssocID="{33BAEEB4-D29F-45A0-B4DC-C86A751841B9}" presName="rootComposite1" presStyleCnt="0"/>
      <dgm:spPr/>
    </dgm:pt>
    <dgm:pt modelId="{D798147B-BD2E-4FA1-8C7C-DB10F56A8244}" type="pres">
      <dgm:prSet presAssocID="{33BAEEB4-D29F-45A0-B4DC-C86A751841B9}" presName="rootText1" presStyleLbl="node0" presStyleIdx="0" presStyleCnt="1" custScaleX="272984" custScaleY="273833" custLinFactX="-180494" custLinFactNeighborX="-200000" custLinFactNeighborY="16945">
        <dgm:presLayoutVars>
          <dgm:chPref val="3"/>
        </dgm:presLayoutVars>
      </dgm:prSet>
      <dgm:spPr/>
      <dgm:t>
        <a:bodyPr/>
        <a:lstStyle/>
        <a:p>
          <a:endParaRPr lang="zh-CN" altLang="en-US"/>
        </a:p>
      </dgm:t>
    </dgm:pt>
    <dgm:pt modelId="{77D98C2C-0D50-4E26-BF4E-0E0B959E51C9}" type="pres">
      <dgm:prSet presAssocID="{33BAEEB4-D29F-45A0-B4DC-C86A751841B9}" presName="rootConnector1" presStyleLbl="node1" presStyleIdx="0" presStyleCnt="0"/>
      <dgm:spPr/>
      <dgm:t>
        <a:bodyPr/>
        <a:lstStyle/>
        <a:p>
          <a:endParaRPr lang="zh-CN" altLang="en-US"/>
        </a:p>
      </dgm:t>
    </dgm:pt>
    <dgm:pt modelId="{0ED2665A-8D5F-4CF0-B945-A75C8335BA88}" type="pres">
      <dgm:prSet presAssocID="{33BAEEB4-D29F-45A0-B4DC-C86A751841B9}" presName="hierChild2" presStyleCnt="0"/>
      <dgm:spPr/>
    </dgm:pt>
    <dgm:pt modelId="{99C67DCC-D24B-4171-BC31-A5B729F93D97}" type="pres">
      <dgm:prSet presAssocID="{2B6A2973-9816-4F64-9243-8E11CA306EBA}" presName="Name35" presStyleLbl="parChTrans1D2" presStyleIdx="0" presStyleCnt="1"/>
      <dgm:spPr/>
      <dgm:t>
        <a:bodyPr/>
        <a:lstStyle/>
        <a:p>
          <a:endParaRPr lang="zh-CN" altLang="en-US"/>
        </a:p>
      </dgm:t>
    </dgm:pt>
    <dgm:pt modelId="{793574F7-80DE-4DB0-9B1A-E75DDA61661E}" type="pres">
      <dgm:prSet presAssocID="{52FDE6C6-FD84-4762-8F4D-CFD3D4D78955}" presName="hierRoot2" presStyleCnt="0">
        <dgm:presLayoutVars>
          <dgm:hierBranch/>
        </dgm:presLayoutVars>
      </dgm:prSet>
      <dgm:spPr/>
    </dgm:pt>
    <dgm:pt modelId="{02DE9D46-C341-4327-8B95-49B5CB132765}" type="pres">
      <dgm:prSet presAssocID="{52FDE6C6-FD84-4762-8F4D-CFD3D4D78955}" presName="rootComposite" presStyleCnt="0"/>
      <dgm:spPr/>
    </dgm:pt>
    <dgm:pt modelId="{5DD16240-D574-4B71-B4A8-05C455E89256}" type="pres">
      <dgm:prSet presAssocID="{52FDE6C6-FD84-4762-8F4D-CFD3D4D78955}" presName="rootText" presStyleLbl="node2" presStyleIdx="0" presStyleCnt="1" custScaleX="298955" custScaleY="281073" custLinFactX="-109223" custLinFactNeighborX="-200000" custLinFactNeighborY="6249">
        <dgm:presLayoutVars>
          <dgm:chPref val="3"/>
        </dgm:presLayoutVars>
      </dgm:prSet>
      <dgm:spPr/>
      <dgm:t>
        <a:bodyPr/>
        <a:lstStyle/>
        <a:p>
          <a:endParaRPr lang="zh-CN" altLang="en-US"/>
        </a:p>
      </dgm:t>
    </dgm:pt>
    <dgm:pt modelId="{F593074E-B870-4DAC-B17D-C9428987A04C}" type="pres">
      <dgm:prSet presAssocID="{52FDE6C6-FD84-4762-8F4D-CFD3D4D78955}" presName="rootConnector" presStyleLbl="node2" presStyleIdx="0" presStyleCnt="1"/>
      <dgm:spPr/>
      <dgm:t>
        <a:bodyPr/>
        <a:lstStyle/>
        <a:p>
          <a:endParaRPr lang="zh-CN" altLang="en-US"/>
        </a:p>
      </dgm:t>
    </dgm:pt>
    <dgm:pt modelId="{F4C14E68-8174-4311-9488-464328106A6A}" type="pres">
      <dgm:prSet presAssocID="{52FDE6C6-FD84-4762-8F4D-CFD3D4D78955}" presName="hierChild4" presStyleCnt="0"/>
      <dgm:spPr/>
    </dgm:pt>
    <dgm:pt modelId="{3AD71FC7-1423-4E42-957D-0E44A0BA3447}" type="pres">
      <dgm:prSet presAssocID="{1B388DB5-62F9-4C01-BBF8-1946383A044D}" presName="Name35" presStyleLbl="parChTrans1D3" presStyleIdx="0" presStyleCnt="1"/>
      <dgm:spPr/>
      <dgm:t>
        <a:bodyPr/>
        <a:lstStyle/>
        <a:p>
          <a:endParaRPr lang="zh-CN" altLang="en-US"/>
        </a:p>
      </dgm:t>
    </dgm:pt>
    <dgm:pt modelId="{DC9A594B-FD11-4B88-8901-C6AD5C879A15}" type="pres">
      <dgm:prSet presAssocID="{6D78935C-F411-466A-AFCD-F2333EB9A1B3}" presName="hierRoot2" presStyleCnt="0">
        <dgm:presLayoutVars>
          <dgm:hierBranch/>
        </dgm:presLayoutVars>
      </dgm:prSet>
      <dgm:spPr/>
    </dgm:pt>
    <dgm:pt modelId="{D0E3F0D9-738F-419C-B9B7-E11544F868BE}" type="pres">
      <dgm:prSet presAssocID="{6D78935C-F411-466A-AFCD-F2333EB9A1B3}" presName="rootComposite" presStyleCnt="0"/>
      <dgm:spPr/>
    </dgm:pt>
    <dgm:pt modelId="{C8499EE9-FC3D-479F-83AC-D67AFECEFB6D}" type="pres">
      <dgm:prSet presAssocID="{6D78935C-F411-466A-AFCD-F2333EB9A1B3}" presName="rootText" presStyleLbl="node3" presStyleIdx="0" presStyleCnt="1" custScaleX="290224" custScaleY="262463" custLinFactX="-6077" custLinFactNeighborX="-100000" custLinFactNeighborY="18491">
        <dgm:presLayoutVars>
          <dgm:chPref val="3"/>
        </dgm:presLayoutVars>
      </dgm:prSet>
      <dgm:spPr/>
      <dgm:t>
        <a:bodyPr/>
        <a:lstStyle/>
        <a:p>
          <a:endParaRPr lang="zh-CN" altLang="en-US"/>
        </a:p>
      </dgm:t>
    </dgm:pt>
    <dgm:pt modelId="{B1D7B37E-A56C-4999-A93D-19900F667EBB}" type="pres">
      <dgm:prSet presAssocID="{6D78935C-F411-466A-AFCD-F2333EB9A1B3}" presName="rootConnector" presStyleLbl="node3" presStyleIdx="0" presStyleCnt="1"/>
      <dgm:spPr/>
      <dgm:t>
        <a:bodyPr/>
        <a:lstStyle/>
        <a:p>
          <a:endParaRPr lang="zh-CN" altLang="en-US"/>
        </a:p>
      </dgm:t>
    </dgm:pt>
    <dgm:pt modelId="{7C87B551-7837-4ECD-9E7B-73DA7C377FC8}" type="pres">
      <dgm:prSet presAssocID="{6D78935C-F411-466A-AFCD-F2333EB9A1B3}" presName="hierChild4" presStyleCnt="0"/>
      <dgm:spPr/>
    </dgm:pt>
    <dgm:pt modelId="{1A3A0234-97CB-4013-8FB5-5FC9210F4C43}" type="pres">
      <dgm:prSet presAssocID="{E34E1244-84AA-459F-99D8-E9377AD54766}" presName="Name35" presStyleLbl="parChTrans1D4" presStyleIdx="0" presStyleCnt="1"/>
      <dgm:spPr/>
      <dgm:t>
        <a:bodyPr/>
        <a:lstStyle/>
        <a:p>
          <a:endParaRPr lang="zh-CN" altLang="en-US"/>
        </a:p>
      </dgm:t>
    </dgm:pt>
    <dgm:pt modelId="{7690FE68-6DC4-4D66-A244-D7CCB22EC1DD}" type="pres">
      <dgm:prSet presAssocID="{CADF764B-B577-4D27-B011-FD484E226EC6}" presName="hierRoot2" presStyleCnt="0">
        <dgm:presLayoutVars>
          <dgm:hierBranch/>
        </dgm:presLayoutVars>
      </dgm:prSet>
      <dgm:spPr/>
    </dgm:pt>
    <dgm:pt modelId="{704C87F6-0B32-4983-8166-E971BBF996F5}" type="pres">
      <dgm:prSet presAssocID="{CADF764B-B577-4D27-B011-FD484E226EC6}" presName="rootComposite" presStyleCnt="0"/>
      <dgm:spPr/>
    </dgm:pt>
    <dgm:pt modelId="{E0699761-278A-41B3-91CF-57CE21DBA826}" type="pres">
      <dgm:prSet presAssocID="{CADF764B-B577-4D27-B011-FD484E226EC6}" presName="rootText" presStyleLbl="node4" presStyleIdx="0" presStyleCnt="1" custScaleX="328324" custScaleY="236730" custLinFactX="31067" custLinFactNeighborX="100000" custLinFactNeighborY="23995">
        <dgm:presLayoutVars>
          <dgm:chPref val="3"/>
        </dgm:presLayoutVars>
      </dgm:prSet>
      <dgm:spPr/>
      <dgm:t>
        <a:bodyPr/>
        <a:lstStyle/>
        <a:p>
          <a:endParaRPr lang="zh-CN" altLang="en-US"/>
        </a:p>
      </dgm:t>
    </dgm:pt>
    <dgm:pt modelId="{E2CC60D3-61E7-4F2C-AD2D-B779A5537CD6}" type="pres">
      <dgm:prSet presAssocID="{CADF764B-B577-4D27-B011-FD484E226EC6}" presName="rootConnector" presStyleLbl="node4" presStyleIdx="0" presStyleCnt="1"/>
      <dgm:spPr/>
      <dgm:t>
        <a:bodyPr/>
        <a:lstStyle/>
        <a:p>
          <a:endParaRPr lang="zh-CN" altLang="en-US"/>
        </a:p>
      </dgm:t>
    </dgm:pt>
    <dgm:pt modelId="{8F32C6E7-FF3B-44B0-96F4-FFC9E47B9499}" type="pres">
      <dgm:prSet presAssocID="{CADF764B-B577-4D27-B011-FD484E226EC6}" presName="hierChild4" presStyleCnt="0"/>
      <dgm:spPr/>
    </dgm:pt>
    <dgm:pt modelId="{4BC83952-491A-49A6-B8CD-5068F52772AE}" type="pres">
      <dgm:prSet presAssocID="{CADF764B-B577-4D27-B011-FD484E226EC6}" presName="hierChild5" presStyleCnt="0"/>
      <dgm:spPr/>
    </dgm:pt>
    <dgm:pt modelId="{3147863B-D7D0-41CB-95DC-44BDD9EA500B}" type="pres">
      <dgm:prSet presAssocID="{6D78935C-F411-466A-AFCD-F2333EB9A1B3}" presName="hierChild5" presStyleCnt="0"/>
      <dgm:spPr/>
    </dgm:pt>
    <dgm:pt modelId="{B274895F-C770-4376-A4E9-7030162196BD}" type="pres">
      <dgm:prSet presAssocID="{52FDE6C6-FD84-4762-8F4D-CFD3D4D78955}" presName="hierChild5" presStyleCnt="0"/>
      <dgm:spPr/>
    </dgm:pt>
    <dgm:pt modelId="{3A815CEA-C06C-4879-845F-7F84732D7AE8}" type="pres">
      <dgm:prSet presAssocID="{33BAEEB4-D29F-45A0-B4DC-C86A751841B9}" presName="hierChild3" presStyleCnt="0"/>
      <dgm:spPr/>
    </dgm:pt>
  </dgm:ptLst>
  <dgm:cxnLst>
    <dgm:cxn modelId="{3403CF50-C8A1-41B2-B7D2-4D0D22AD3D36}" type="presOf" srcId="{1B388DB5-62F9-4C01-BBF8-1946383A044D}" destId="{3AD71FC7-1423-4E42-957D-0E44A0BA3447}" srcOrd="0" destOrd="0" presId="urn:microsoft.com/office/officeart/2005/8/layout/orgChart1"/>
    <dgm:cxn modelId="{F9454166-CCAE-4DDB-AC68-987F68556E74}" srcId="{33BAEEB4-D29F-45A0-B4DC-C86A751841B9}" destId="{52FDE6C6-FD84-4762-8F4D-CFD3D4D78955}" srcOrd="0" destOrd="0" parTransId="{2B6A2973-9816-4F64-9243-8E11CA306EBA}" sibTransId="{B4062622-F204-4159-9974-D919ACB15912}"/>
    <dgm:cxn modelId="{F4C7C16D-1679-49D2-809C-E06E5ED02A8D}" type="presOf" srcId="{CADF764B-B577-4D27-B011-FD484E226EC6}" destId="{E0699761-278A-41B3-91CF-57CE21DBA826}" srcOrd="0" destOrd="0" presId="urn:microsoft.com/office/officeart/2005/8/layout/orgChart1"/>
    <dgm:cxn modelId="{B6B3BECC-B25A-4EE0-A657-8790D685A867}" type="presOf" srcId="{E94D16DA-E96D-440B-9201-AD642C7AF4B9}" destId="{614B27FE-0FC3-4018-8386-FDA3E93DDAE7}" srcOrd="0" destOrd="0" presId="urn:microsoft.com/office/officeart/2005/8/layout/orgChart1"/>
    <dgm:cxn modelId="{E4F8D0B6-0D5A-40F6-A021-E92EDC16A778}" type="presOf" srcId="{52FDE6C6-FD84-4762-8F4D-CFD3D4D78955}" destId="{F593074E-B870-4DAC-B17D-C9428987A04C}" srcOrd="1" destOrd="0" presId="urn:microsoft.com/office/officeart/2005/8/layout/orgChart1"/>
    <dgm:cxn modelId="{A330B7F2-0184-477C-955B-53EFC0FAFE70}" srcId="{E94D16DA-E96D-440B-9201-AD642C7AF4B9}" destId="{33BAEEB4-D29F-45A0-B4DC-C86A751841B9}" srcOrd="0" destOrd="0" parTransId="{30DBDB7F-9F83-4643-A4D3-DB416BC70085}" sibTransId="{BF7AB064-AE1D-41F4-B462-8FB54046B8CF}"/>
    <dgm:cxn modelId="{F19BD1FC-9DC2-4A71-A050-4358AC7EFA3B}" type="presOf" srcId="{52FDE6C6-FD84-4762-8F4D-CFD3D4D78955}" destId="{5DD16240-D574-4B71-B4A8-05C455E89256}" srcOrd="0" destOrd="0" presId="urn:microsoft.com/office/officeart/2005/8/layout/orgChart1"/>
    <dgm:cxn modelId="{F0A8AE50-DB61-47C8-9D3B-BA786DEF049C}" type="presOf" srcId="{33BAEEB4-D29F-45A0-B4DC-C86A751841B9}" destId="{D798147B-BD2E-4FA1-8C7C-DB10F56A8244}" srcOrd="0" destOrd="0" presId="urn:microsoft.com/office/officeart/2005/8/layout/orgChart1"/>
    <dgm:cxn modelId="{908FE442-0570-4BA2-8F13-982E94311B71}" type="presOf" srcId="{6D78935C-F411-466A-AFCD-F2333EB9A1B3}" destId="{B1D7B37E-A56C-4999-A93D-19900F667EBB}" srcOrd="1" destOrd="0" presId="urn:microsoft.com/office/officeart/2005/8/layout/orgChart1"/>
    <dgm:cxn modelId="{2B64D6C5-EC7A-4A85-8FC1-AF0382E60719}" type="presOf" srcId="{CADF764B-B577-4D27-B011-FD484E226EC6}" destId="{E2CC60D3-61E7-4F2C-AD2D-B779A5537CD6}" srcOrd="1" destOrd="0" presId="urn:microsoft.com/office/officeart/2005/8/layout/orgChart1"/>
    <dgm:cxn modelId="{B9654D33-38DB-4299-879E-C343553A5FE6}" type="presOf" srcId="{6D78935C-F411-466A-AFCD-F2333EB9A1B3}" destId="{C8499EE9-FC3D-479F-83AC-D67AFECEFB6D}" srcOrd="0" destOrd="0" presId="urn:microsoft.com/office/officeart/2005/8/layout/orgChart1"/>
    <dgm:cxn modelId="{03AA4328-6276-4EF9-AD84-D26937120F37}" type="presOf" srcId="{33BAEEB4-D29F-45A0-B4DC-C86A751841B9}" destId="{77D98C2C-0D50-4E26-BF4E-0E0B959E51C9}" srcOrd="1" destOrd="0" presId="urn:microsoft.com/office/officeart/2005/8/layout/orgChart1"/>
    <dgm:cxn modelId="{7F4BBEC6-AE7A-4C90-90FD-1001FC1238A6}" srcId="{52FDE6C6-FD84-4762-8F4D-CFD3D4D78955}" destId="{6D78935C-F411-466A-AFCD-F2333EB9A1B3}" srcOrd="0" destOrd="0" parTransId="{1B388DB5-62F9-4C01-BBF8-1946383A044D}" sibTransId="{C48B9743-44D1-4A82-A333-ECC795AE73A3}"/>
    <dgm:cxn modelId="{24227ADC-8505-4957-9B2B-10EABABC4787}" type="presOf" srcId="{E34E1244-84AA-459F-99D8-E9377AD54766}" destId="{1A3A0234-97CB-4013-8FB5-5FC9210F4C43}" srcOrd="0" destOrd="0" presId="urn:microsoft.com/office/officeart/2005/8/layout/orgChart1"/>
    <dgm:cxn modelId="{14453642-49DB-4BA3-9638-261ED20BD966}" type="presOf" srcId="{2B6A2973-9816-4F64-9243-8E11CA306EBA}" destId="{99C67DCC-D24B-4171-BC31-A5B729F93D97}" srcOrd="0" destOrd="0" presId="urn:microsoft.com/office/officeart/2005/8/layout/orgChart1"/>
    <dgm:cxn modelId="{16A98708-2D4B-4E1B-AF7F-655DB775A4C4}" srcId="{6D78935C-F411-466A-AFCD-F2333EB9A1B3}" destId="{CADF764B-B577-4D27-B011-FD484E226EC6}" srcOrd="0" destOrd="0" parTransId="{E34E1244-84AA-459F-99D8-E9377AD54766}" sibTransId="{D3438FD6-422B-4DC2-AC6A-02F53BD4BAC6}"/>
    <dgm:cxn modelId="{ED170356-7451-4D5B-B481-EA5DEB956586}" type="presParOf" srcId="{614B27FE-0FC3-4018-8386-FDA3E93DDAE7}" destId="{B78C4F40-8B05-465A-A950-E118FEE63D50}" srcOrd="0" destOrd="0" presId="urn:microsoft.com/office/officeart/2005/8/layout/orgChart1"/>
    <dgm:cxn modelId="{547E647E-33FE-4061-9739-67A3A767F861}" type="presParOf" srcId="{B78C4F40-8B05-465A-A950-E118FEE63D50}" destId="{499C840B-4703-4E10-A528-F22E521AA2BD}" srcOrd="0" destOrd="0" presId="urn:microsoft.com/office/officeart/2005/8/layout/orgChart1"/>
    <dgm:cxn modelId="{4CA6D8D3-8AA5-4545-ADD7-7C1F0A585EBB}" type="presParOf" srcId="{499C840B-4703-4E10-A528-F22E521AA2BD}" destId="{D798147B-BD2E-4FA1-8C7C-DB10F56A8244}" srcOrd="0" destOrd="0" presId="urn:microsoft.com/office/officeart/2005/8/layout/orgChart1"/>
    <dgm:cxn modelId="{9E7B6B93-73C7-4A14-9E8F-CE781226E7B1}" type="presParOf" srcId="{499C840B-4703-4E10-A528-F22E521AA2BD}" destId="{77D98C2C-0D50-4E26-BF4E-0E0B959E51C9}" srcOrd="1" destOrd="0" presId="urn:microsoft.com/office/officeart/2005/8/layout/orgChart1"/>
    <dgm:cxn modelId="{F3D22807-C588-4A95-A9F2-5718AEF9E2E2}" type="presParOf" srcId="{B78C4F40-8B05-465A-A950-E118FEE63D50}" destId="{0ED2665A-8D5F-4CF0-B945-A75C8335BA88}" srcOrd="1" destOrd="0" presId="urn:microsoft.com/office/officeart/2005/8/layout/orgChart1"/>
    <dgm:cxn modelId="{D5B6A04F-476D-4722-82D7-D272C822816B}" type="presParOf" srcId="{0ED2665A-8D5F-4CF0-B945-A75C8335BA88}" destId="{99C67DCC-D24B-4171-BC31-A5B729F93D97}" srcOrd="0" destOrd="0" presId="urn:microsoft.com/office/officeart/2005/8/layout/orgChart1"/>
    <dgm:cxn modelId="{B8582321-DABB-4E57-8567-9E43C19A0B92}" type="presParOf" srcId="{0ED2665A-8D5F-4CF0-B945-A75C8335BA88}" destId="{793574F7-80DE-4DB0-9B1A-E75DDA61661E}" srcOrd="1" destOrd="0" presId="urn:microsoft.com/office/officeart/2005/8/layout/orgChart1"/>
    <dgm:cxn modelId="{266B5728-626D-4E48-A302-DAE644B55274}" type="presParOf" srcId="{793574F7-80DE-4DB0-9B1A-E75DDA61661E}" destId="{02DE9D46-C341-4327-8B95-49B5CB132765}" srcOrd="0" destOrd="0" presId="urn:microsoft.com/office/officeart/2005/8/layout/orgChart1"/>
    <dgm:cxn modelId="{E3700539-F5ED-4E01-B09F-57A67F072EAD}" type="presParOf" srcId="{02DE9D46-C341-4327-8B95-49B5CB132765}" destId="{5DD16240-D574-4B71-B4A8-05C455E89256}" srcOrd="0" destOrd="0" presId="urn:microsoft.com/office/officeart/2005/8/layout/orgChart1"/>
    <dgm:cxn modelId="{5BA58125-1EDD-477A-8106-5E718DC87132}" type="presParOf" srcId="{02DE9D46-C341-4327-8B95-49B5CB132765}" destId="{F593074E-B870-4DAC-B17D-C9428987A04C}" srcOrd="1" destOrd="0" presId="urn:microsoft.com/office/officeart/2005/8/layout/orgChart1"/>
    <dgm:cxn modelId="{6BF37A96-EC1A-42C4-9962-5DE00C425323}" type="presParOf" srcId="{793574F7-80DE-4DB0-9B1A-E75DDA61661E}" destId="{F4C14E68-8174-4311-9488-464328106A6A}" srcOrd="1" destOrd="0" presId="urn:microsoft.com/office/officeart/2005/8/layout/orgChart1"/>
    <dgm:cxn modelId="{3BAB7EC9-2DAA-4E53-832C-2A38381ADDDF}" type="presParOf" srcId="{F4C14E68-8174-4311-9488-464328106A6A}" destId="{3AD71FC7-1423-4E42-957D-0E44A0BA3447}" srcOrd="0" destOrd="0" presId="urn:microsoft.com/office/officeart/2005/8/layout/orgChart1"/>
    <dgm:cxn modelId="{983881E1-7DD2-4311-AA0A-4EC853808CE9}" type="presParOf" srcId="{F4C14E68-8174-4311-9488-464328106A6A}" destId="{DC9A594B-FD11-4B88-8901-C6AD5C879A15}" srcOrd="1" destOrd="0" presId="urn:microsoft.com/office/officeart/2005/8/layout/orgChart1"/>
    <dgm:cxn modelId="{815A9D69-882E-481F-BB79-334765B629FE}" type="presParOf" srcId="{DC9A594B-FD11-4B88-8901-C6AD5C879A15}" destId="{D0E3F0D9-738F-419C-B9B7-E11544F868BE}" srcOrd="0" destOrd="0" presId="urn:microsoft.com/office/officeart/2005/8/layout/orgChart1"/>
    <dgm:cxn modelId="{634EFAD9-615F-4341-BA85-885C1A70CB66}" type="presParOf" srcId="{D0E3F0D9-738F-419C-B9B7-E11544F868BE}" destId="{C8499EE9-FC3D-479F-83AC-D67AFECEFB6D}" srcOrd="0" destOrd="0" presId="urn:microsoft.com/office/officeart/2005/8/layout/orgChart1"/>
    <dgm:cxn modelId="{592949C7-5702-4BB0-9C06-1313898FCD21}" type="presParOf" srcId="{D0E3F0D9-738F-419C-B9B7-E11544F868BE}" destId="{B1D7B37E-A56C-4999-A93D-19900F667EBB}" srcOrd="1" destOrd="0" presId="urn:microsoft.com/office/officeart/2005/8/layout/orgChart1"/>
    <dgm:cxn modelId="{5D6A53AC-E573-43C0-BD0D-0B5EAFD7D996}" type="presParOf" srcId="{DC9A594B-FD11-4B88-8901-C6AD5C879A15}" destId="{7C87B551-7837-4ECD-9E7B-73DA7C377FC8}" srcOrd="1" destOrd="0" presId="urn:microsoft.com/office/officeart/2005/8/layout/orgChart1"/>
    <dgm:cxn modelId="{583F08A6-101A-4808-80B7-3D0DCDBF23F4}" type="presParOf" srcId="{7C87B551-7837-4ECD-9E7B-73DA7C377FC8}" destId="{1A3A0234-97CB-4013-8FB5-5FC9210F4C43}" srcOrd="0" destOrd="0" presId="urn:microsoft.com/office/officeart/2005/8/layout/orgChart1"/>
    <dgm:cxn modelId="{BEE403C0-1D31-4B5B-A4C6-6963D8BF488C}" type="presParOf" srcId="{7C87B551-7837-4ECD-9E7B-73DA7C377FC8}" destId="{7690FE68-6DC4-4D66-A244-D7CCB22EC1DD}" srcOrd="1" destOrd="0" presId="urn:microsoft.com/office/officeart/2005/8/layout/orgChart1"/>
    <dgm:cxn modelId="{D0728122-D877-45BA-A4C5-1059EFC48BA4}" type="presParOf" srcId="{7690FE68-6DC4-4D66-A244-D7CCB22EC1DD}" destId="{704C87F6-0B32-4983-8166-E971BBF996F5}" srcOrd="0" destOrd="0" presId="urn:microsoft.com/office/officeart/2005/8/layout/orgChart1"/>
    <dgm:cxn modelId="{98251563-511F-4875-B8D8-C2336444E73E}" type="presParOf" srcId="{704C87F6-0B32-4983-8166-E971BBF996F5}" destId="{E0699761-278A-41B3-91CF-57CE21DBA826}" srcOrd="0" destOrd="0" presId="urn:microsoft.com/office/officeart/2005/8/layout/orgChart1"/>
    <dgm:cxn modelId="{B54C8830-7F91-423D-B42A-1A0B0C43C3C6}" type="presParOf" srcId="{704C87F6-0B32-4983-8166-E971BBF996F5}" destId="{E2CC60D3-61E7-4F2C-AD2D-B779A5537CD6}" srcOrd="1" destOrd="0" presId="urn:microsoft.com/office/officeart/2005/8/layout/orgChart1"/>
    <dgm:cxn modelId="{07599737-C27F-4B94-AD3F-B958F32F247B}" type="presParOf" srcId="{7690FE68-6DC4-4D66-A244-D7CCB22EC1DD}" destId="{8F32C6E7-FF3B-44B0-96F4-FFC9E47B9499}" srcOrd="1" destOrd="0" presId="urn:microsoft.com/office/officeart/2005/8/layout/orgChart1"/>
    <dgm:cxn modelId="{16D7A290-7CB4-4D03-8BB8-9380BDF2AE1D}" type="presParOf" srcId="{7690FE68-6DC4-4D66-A244-D7CCB22EC1DD}" destId="{4BC83952-491A-49A6-B8CD-5068F52772AE}" srcOrd="2" destOrd="0" presId="urn:microsoft.com/office/officeart/2005/8/layout/orgChart1"/>
    <dgm:cxn modelId="{7C65D2CD-7E7B-4906-8258-99DB37A1F956}" type="presParOf" srcId="{DC9A594B-FD11-4B88-8901-C6AD5C879A15}" destId="{3147863B-D7D0-41CB-95DC-44BDD9EA500B}" srcOrd="2" destOrd="0" presId="urn:microsoft.com/office/officeart/2005/8/layout/orgChart1"/>
    <dgm:cxn modelId="{9BA16792-1520-401B-83EA-EEF582D5E940}" type="presParOf" srcId="{793574F7-80DE-4DB0-9B1A-E75DDA61661E}" destId="{B274895F-C770-4376-A4E9-7030162196BD}" srcOrd="2" destOrd="0" presId="urn:microsoft.com/office/officeart/2005/8/layout/orgChart1"/>
    <dgm:cxn modelId="{D33BB8DC-EADE-4704-8392-D5F4D6A40D19}" type="presParOf" srcId="{B78C4F40-8B05-465A-A950-E118FEE63D50}" destId="{3A815CEA-C06C-4879-845F-7F84732D7AE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A0234-97CB-4013-8FB5-5FC9210F4C43}">
      <dsp:nvSpPr>
        <dsp:cNvPr id="0" name=""/>
        <dsp:cNvSpPr/>
      </dsp:nvSpPr>
      <dsp:spPr>
        <a:xfrm>
          <a:off x="4376417" y="4518542"/>
          <a:ext cx="2329229" cy="116561"/>
        </a:xfrm>
        <a:custGeom>
          <a:avLst/>
          <a:gdLst/>
          <a:ahLst/>
          <a:cxnLst/>
          <a:rect l="0" t="0" r="0" b="0"/>
          <a:pathLst>
            <a:path>
              <a:moveTo>
                <a:pt x="0" y="0"/>
              </a:moveTo>
              <a:lnTo>
                <a:pt x="0" y="13430"/>
              </a:lnTo>
              <a:lnTo>
                <a:pt x="2329229" y="13430"/>
              </a:lnTo>
              <a:lnTo>
                <a:pt x="2329229" y="1165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71FC7-1423-4E42-957D-0E44A0BA3447}">
      <dsp:nvSpPr>
        <dsp:cNvPr id="0" name=""/>
        <dsp:cNvSpPr/>
      </dsp:nvSpPr>
      <dsp:spPr>
        <a:xfrm>
          <a:off x="2381117" y="2963203"/>
          <a:ext cx="1995300" cy="266382"/>
        </a:xfrm>
        <a:custGeom>
          <a:avLst/>
          <a:gdLst/>
          <a:ahLst/>
          <a:cxnLst/>
          <a:rect l="0" t="0" r="0" b="0"/>
          <a:pathLst>
            <a:path>
              <a:moveTo>
                <a:pt x="0" y="0"/>
              </a:moveTo>
              <a:lnTo>
                <a:pt x="0" y="163251"/>
              </a:lnTo>
              <a:lnTo>
                <a:pt x="1995300" y="163251"/>
              </a:lnTo>
              <a:lnTo>
                <a:pt x="1995300" y="2663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67DCC-D24B-4171-BC31-A5B729F93D97}">
      <dsp:nvSpPr>
        <dsp:cNvPr id="0" name=""/>
        <dsp:cNvSpPr/>
      </dsp:nvSpPr>
      <dsp:spPr>
        <a:xfrm>
          <a:off x="1681093" y="1429119"/>
          <a:ext cx="700024" cy="153733"/>
        </a:xfrm>
        <a:custGeom>
          <a:avLst/>
          <a:gdLst/>
          <a:ahLst/>
          <a:cxnLst/>
          <a:rect l="0" t="0" r="0" b="0"/>
          <a:pathLst>
            <a:path>
              <a:moveTo>
                <a:pt x="0" y="0"/>
              </a:moveTo>
              <a:lnTo>
                <a:pt x="0" y="50602"/>
              </a:lnTo>
              <a:lnTo>
                <a:pt x="700024" y="50602"/>
              </a:lnTo>
              <a:lnTo>
                <a:pt x="700024" y="1537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98147B-BD2E-4FA1-8C7C-DB10F56A8244}">
      <dsp:nvSpPr>
        <dsp:cNvPr id="0" name=""/>
        <dsp:cNvSpPr/>
      </dsp:nvSpPr>
      <dsp:spPr>
        <a:xfrm>
          <a:off x="340468" y="84325"/>
          <a:ext cx="2681249" cy="1344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After Inflation, Radiation Dominated</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0" lang="en-US" altLang="zh-CN"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Photons, Neutrinos, Kinetic Motion, …</a:t>
          </a:r>
          <a:r>
            <a:rPr kumimoji="0" lang="zh-CN" altLang="en-US"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a:t>
          </a:r>
        </a:p>
      </dsp:txBody>
      <dsp:txXfrm>
        <a:off x="340468" y="84325"/>
        <a:ext cx="2681249" cy="1344794"/>
      </dsp:txXfrm>
    </dsp:sp>
    <dsp:sp modelId="{5DD16240-D574-4B71-B4A8-05C455E89256}">
      <dsp:nvSpPr>
        <dsp:cNvPr id="0" name=""/>
        <dsp:cNvSpPr/>
      </dsp:nvSpPr>
      <dsp:spPr>
        <a:xfrm>
          <a:off x="912948" y="1582853"/>
          <a:ext cx="2936337" cy="13803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Matter Dominated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(Proton, Deuteron, Dark Matter Particles, …)</a:t>
          </a:r>
        </a:p>
      </dsp:txBody>
      <dsp:txXfrm>
        <a:off x="912948" y="1582853"/>
        <a:ext cx="2936337" cy="1380349"/>
      </dsp:txXfrm>
    </dsp:sp>
    <dsp:sp modelId="{C8499EE9-FC3D-479F-83AC-D67AFECEFB6D}">
      <dsp:nvSpPr>
        <dsp:cNvPr id="0" name=""/>
        <dsp:cNvSpPr/>
      </dsp:nvSpPr>
      <dsp:spPr>
        <a:xfrm>
          <a:off x="2951127" y="3229586"/>
          <a:ext cx="2850581" cy="12889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Decoupling/Recombination/Last Scattering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(CMB was emitted. T~1 eV, z~1000)</a:t>
          </a:r>
        </a:p>
      </dsp:txBody>
      <dsp:txXfrm>
        <a:off x="2951127" y="3229586"/>
        <a:ext cx="2850581" cy="1288956"/>
      </dsp:txXfrm>
    </dsp:sp>
    <dsp:sp modelId="{E0699761-278A-41B3-91CF-57CE21DBA826}">
      <dsp:nvSpPr>
        <dsp:cNvPr id="0" name=""/>
        <dsp:cNvSpPr/>
      </dsp:nvSpPr>
      <dsp:spPr>
        <a:xfrm>
          <a:off x="5093247" y="4635103"/>
          <a:ext cx="3224799" cy="11625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Matter </a:t>
          </a:r>
          <a:r>
            <a:rPr kumimoji="0" lang="en-US" altLang="zh-CN" sz="1800" b="0" i="0" u="none" strike="noStrike" kern="1200" cap="none" normalizeH="0" baseline="0" dirty="0" err="1" smtClean="0">
              <a:ln>
                <a:noFill/>
              </a:ln>
              <a:solidFill>
                <a:schemeClr val="tx1"/>
              </a:solidFill>
              <a:effectLst/>
              <a:latin typeface="Tahoma" panose="020B0604030504040204" pitchFamily="34" charset="0"/>
              <a:ea typeface="宋体" panose="02010600030101010101" pitchFamily="2" charset="-122"/>
            </a:rPr>
            <a:t>Collapsion</a:t>
          </a:r>
          <a:r>
            <a:rPr kumimoji="0" lang="en-US" altLang="zh-CN" sz="18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 Structure Formation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rPr>
            <a:t>The first generation of stars, Reionization(z~10)</a:t>
          </a:r>
        </a:p>
      </dsp:txBody>
      <dsp:txXfrm>
        <a:off x="5093247" y="4635103"/>
        <a:ext cx="3224799" cy="116258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F99C8-70A0-4AB9-A7FF-BDA0C2C863A5}" type="datetimeFigureOut">
              <a:rPr lang="zh-CN" altLang="en-US" smtClean="0"/>
              <a:t>2018/6/13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88B43-8F8B-44DD-87DC-1E1B45B61D34}" type="slidenum">
              <a:rPr lang="zh-CN" altLang="en-US" smtClean="0"/>
              <a:t>‹#›</a:t>
            </a:fld>
            <a:endParaRPr lang="zh-CN" altLang="en-US"/>
          </a:p>
        </p:txBody>
      </p:sp>
    </p:spTree>
    <p:extLst>
      <p:ext uri="{BB962C8B-B14F-4D97-AF65-F5344CB8AC3E}">
        <p14:creationId xmlns:p14="http://schemas.microsoft.com/office/powerpoint/2010/main" val="214408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57196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131368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44531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1038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58840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3589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7344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10284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406888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26297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43670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627112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5.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12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28.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0.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jp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35.png"/><Relationship Id="rId2" Type="http://schemas.openxmlformats.org/officeDocument/2006/relationships/image" Target="../media/image196.pn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1.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44.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14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 Id="rId5" Type="http://schemas.openxmlformats.org/officeDocument/2006/relationships/image" Target="../media/image225.png"/><Relationship Id="rId4" Type="http://schemas.openxmlformats.org/officeDocument/2006/relationships/image" Target="../media/image224.png"/></Relationships>
</file>

<file path=ppt/slides/_rels/slide147.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4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xml"/><Relationship Id="rId5" Type="http://schemas.openxmlformats.org/officeDocument/2006/relationships/image" Target="../media/image236.png"/><Relationship Id="rId4" Type="http://schemas.openxmlformats.org/officeDocument/2006/relationships/image" Target="../media/image235.png"/></Relationships>
</file>

<file path=ppt/slides/_rels/slide1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 Id="rId4" Type="http://schemas.openxmlformats.org/officeDocument/2006/relationships/image" Target="../media/image237.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5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150.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15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xml"/><Relationship Id="rId5" Type="http://schemas.openxmlformats.org/officeDocument/2006/relationships/image" Target="../media/image247.png"/><Relationship Id="rId4" Type="http://schemas.openxmlformats.org/officeDocument/2006/relationships/image" Target="../media/image246.png"/></Relationships>
</file>

<file path=ppt/slides/_rels/slide155.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5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hyperlink" Target="https://lambda.gsfc.nasa.gov/toolbox/tb_camb_form.cfm"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60.jp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Gravitational_redshift" TargetMode="External"/><Relationship Id="rId2" Type="http://schemas.openxmlformats.org/officeDocument/2006/relationships/hyperlink" Target="https://en.wikipedia.org/wiki/Sachs%E2%80%93Wolfe_effect#cite_note-1" TargetMode="Externa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261.jp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jp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png"/><Relationship Id="rId1" Type="http://schemas.openxmlformats.org/officeDocument/2006/relationships/slideLayout" Target="../slideLayouts/slideLayout1.xml"/><Relationship Id="rId4" Type="http://schemas.openxmlformats.org/officeDocument/2006/relationships/image" Target="../media/image26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26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269.jp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ndex.php?title=IDCS_J1426&amp;action=edit&amp;redlink=1" TargetMode="External"/><Relationship Id="rId2" Type="http://schemas.openxmlformats.org/officeDocument/2006/relationships/image" Target="../media/image274.jp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76.gif"/><Relationship Id="rId2" Type="http://schemas.openxmlformats.org/officeDocument/2006/relationships/image" Target="../media/image275.png"/><Relationship Id="rId1" Type="http://schemas.openxmlformats.org/officeDocument/2006/relationships/slideLayout" Target="../slideLayouts/slideLayout1.xml"/><Relationship Id="rId5" Type="http://schemas.openxmlformats.org/officeDocument/2006/relationships/image" Target="../media/image278.jpeg"/><Relationship Id="rId4" Type="http://schemas.openxmlformats.org/officeDocument/2006/relationships/image" Target="../media/image277.jpg"/></Relationships>
</file>

<file path=ppt/slides/_rels/slide17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8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89.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xml"/><Relationship Id="rId4" Type="http://schemas.openxmlformats.org/officeDocument/2006/relationships/image" Target="../media/image29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9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1.xml"/><Relationship Id="rId4" Type="http://schemas.openxmlformats.org/officeDocument/2006/relationships/image" Target="../media/image298.png"/></Relationships>
</file>

<file path=ppt/slides/_rels/slide19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02.png"/></Relationships>
</file>

<file path=ppt/slides/_rels/slide19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02.png"/></Relationships>
</file>

<file path=ppt/slides/_rels/slide19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23431;&#23449;.mp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1.xml"/><Relationship Id="rId4" Type="http://schemas.openxmlformats.org/officeDocument/2006/relationships/image" Target="../media/image307.png"/></Relationships>
</file>

<file path=ppt/slides/_rels/slide20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xml"/><Relationship Id="rId4" Type="http://schemas.openxmlformats.org/officeDocument/2006/relationships/image" Target="../media/image312.png"/></Relationships>
</file>

<file path=ppt/slides/_rels/slide20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16.w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17.w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18.wmf"/></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image" Target="../media/image319.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20.wmf"/></Relationships>
</file>

<file path=ppt/slides/_rels/slide21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g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0.gif"/><Relationship Id="rId1" Type="http://schemas.openxmlformats.org/officeDocument/2006/relationships/slideLayout" Target="../slideLayouts/slideLayout1.xml"/><Relationship Id="rId4" Type="http://schemas.openxmlformats.org/officeDocument/2006/relationships/image" Target="../media/image680.png"/></Relationships>
</file>

<file path=ppt/slides/_rels/slide5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hyperlink" Target="https://arxiv.org/abs/1212.5225" TargetMode="External"/><Relationship Id="rId5" Type="http://schemas.openxmlformats.org/officeDocument/2006/relationships/hyperlink" Target="https://en.wikipedia.org/wiki/ArXiv" TargetMode="External"/><Relationship Id="rId4" Type="http://schemas.openxmlformats.org/officeDocument/2006/relationships/hyperlink" Target="https://en.wikipedia.org/wiki/Astrophysical_Journal_Supplemen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112.jpg"/><Relationship Id="rId5" Type="http://schemas.openxmlformats.org/officeDocument/2006/relationships/image" Target="../media/image111.png"/><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Cosmology</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（宇宙学）</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2462860"/>
          </a:xfrm>
        </p:spPr>
        <p:txBody>
          <a:bodyPr>
            <a:noAutofit/>
          </a:bodyPr>
          <a:lstStyle/>
          <a:p>
            <a:endParaRPr lang="en-US" altLang="zh-CN" sz="3200" b="1" dirty="0" smtClean="0">
              <a:latin typeface="华文宋体" panose="02010600040101010101" pitchFamily="2" charset="-122"/>
              <a:ea typeface="华文宋体" panose="02010600040101010101" pitchFamily="2" charset="-122"/>
            </a:endParaRPr>
          </a:p>
          <a:p>
            <a:r>
              <a:rPr lang="zh-CN" altLang="en-US" sz="3200" b="1" dirty="0" smtClean="0">
                <a:latin typeface="华文宋体" panose="02010600040101010101" pitchFamily="2" charset="-122"/>
                <a:ea typeface="华文宋体" panose="02010600040101010101" pitchFamily="2" charset="-122"/>
              </a:rPr>
              <a:t>中山大学物理与天文学院</a:t>
            </a:r>
            <a:endParaRPr lang="en-US" altLang="zh-CN" sz="3200" b="1" dirty="0" smtClean="0">
              <a:latin typeface="华文宋体" panose="02010600040101010101" pitchFamily="2" charset="-122"/>
              <a:ea typeface="华文宋体" panose="02010600040101010101" pitchFamily="2" charset="-122"/>
            </a:endParaRPr>
          </a:p>
          <a:p>
            <a:endParaRPr lang="en-US" altLang="zh-CN" sz="3200" b="1" dirty="0" smtClean="0">
              <a:latin typeface="华文宋体" panose="02010600040101010101" pitchFamily="2" charset="-122"/>
              <a:ea typeface="华文宋体" panose="02010600040101010101" pitchFamily="2" charset="-122"/>
            </a:endParaRPr>
          </a:p>
          <a:p>
            <a:r>
              <a:rPr lang="zh-CN" altLang="en-US" sz="4000" b="1" dirty="0" smtClean="0">
                <a:latin typeface="华文宋体" panose="02010600040101010101" pitchFamily="2" charset="-122"/>
                <a:ea typeface="华文宋体" panose="02010600040101010101" pitchFamily="2" charset="-122"/>
              </a:rPr>
              <a:t>李霄栋</a:t>
            </a:r>
            <a:endParaRPr lang="en-US" altLang="zh-CN" sz="40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966838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a:t>
            </a:r>
            <a:r>
              <a:rPr lang="en-US" altLang="zh-CN" b="1" dirty="0" smtClean="0">
                <a:latin typeface="华文宋体" panose="02010600040101010101" pitchFamily="2" charset="-122"/>
                <a:ea typeface="华文宋体" panose="02010600040101010101" pitchFamily="2" charset="-122"/>
              </a:rPr>
              <a:t>Photon decoupling</a:t>
            </a:r>
            <a:r>
              <a:rPr lang="zh-CN" altLang="en-US" b="1" dirty="0" smtClean="0">
                <a:latin typeface="华文宋体" panose="02010600040101010101" pitchFamily="2" charset="-122"/>
                <a:ea typeface="华文宋体" panose="02010600040101010101" pitchFamily="2" charset="-122"/>
              </a:rPr>
              <a:t>）</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5262979"/>
          </a:xfrm>
          <a:prstGeom prst="rect">
            <a:avLst/>
          </a:prstGeom>
        </p:spPr>
        <p:txBody>
          <a:bodyPr wrap="square">
            <a:spAutoFit/>
          </a:bodyPr>
          <a:lstStyle/>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“Because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the neutral hydrogen that formed was transparent to light, those photons which were not captured by other hydrogen atoms were able, for the first time in the history of the universe, to travel long distances. </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They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can still be detected today, although they now appear as radio waves, and form the cosmic microwave background ("CMB").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They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reveal crucial clues about how the universe formed.”(</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中性的氢原子对光子是透明的。这样</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在宇宙历史上第一次</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光子得以在宇宙中长距离地自由传播。</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这些光子直到今天还能被探测到。尽管它们现在已经被红移地如此厉害、以至于变成了微波波段的电磁波。这就是大家熟知的宇宙微波背景辐射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。它们携带着宇宙</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形成、</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演化过程中的关键信息。</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82909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速度演化方程</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4893647"/>
          </a:xfrm>
          <a:prstGeom prst="rect">
            <a:avLst/>
          </a:prstGeom>
        </p:spPr>
        <p:txBody>
          <a:bodyPr wrap="square">
            <a:spAutoFit/>
          </a:bodyPr>
          <a:lstStyle/>
          <a:p>
            <a:pPr marL="342900" indent="-342900">
              <a:buFont typeface="Arial" panose="020B0604020202020204" pitchFamily="34" charset="0"/>
              <a:buChar char="•"/>
            </a:pPr>
            <a:r>
              <a:rPr lang="en-US" altLang="zh-CN" sz="2400" b="1" dirty="0" err="1" smtClean="0">
                <a:latin typeface="华文宋体" panose="02010600040101010101" pitchFamily="2" charset="-122"/>
                <a:ea typeface="华文宋体" panose="02010600040101010101" pitchFamily="2" charset="-122"/>
              </a:rPr>
              <a:t>Boltzman</a:t>
            </a:r>
            <a:r>
              <a:rPr lang="zh-CN" altLang="en-US" sz="2400" b="1" dirty="0" smtClean="0">
                <a:latin typeface="华文宋体" panose="02010600040101010101" pitchFamily="2" charset="-122"/>
                <a:ea typeface="华文宋体" panose="02010600040101010101" pitchFamily="2" charset="-122"/>
              </a:rPr>
              <a:t>方程两侧乘以                               ，再积分，可以得到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这是描述冷暗物质密度和速度演化的方程。</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注意每一项的物理意义。</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a:latin typeface="华文宋体" panose="02010600040101010101" pitchFamily="2" charset="-122"/>
                <a:ea typeface="华文宋体" panose="02010600040101010101" pitchFamily="2" charset="-122"/>
              </a:rPr>
              <a:t>小</a:t>
            </a:r>
            <a:r>
              <a:rPr lang="zh-CN" altLang="en-US" sz="2400" b="1" dirty="0" smtClean="0">
                <a:latin typeface="华文宋体" panose="02010600040101010101" pitchFamily="2" charset="-122"/>
                <a:ea typeface="华文宋体" panose="02010600040101010101" pitchFamily="2" charset="-122"/>
              </a:rPr>
              <a:t>练习：在</a:t>
            </a:r>
            <a:r>
              <a:rPr lang="en-US" altLang="zh-CN" sz="2400" b="1" dirty="0" smtClean="0">
                <a:latin typeface="华文宋体" panose="02010600040101010101" pitchFamily="2" charset="-122"/>
                <a:ea typeface="华文宋体" panose="02010600040101010101" pitchFamily="2" charset="-122"/>
              </a:rPr>
              <a:t>0</a:t>
            </a:r>
            <a:r>
              <a:rPr lang="zh-CN" altLang="en-US" sz="2400" b="1" dirty="0" smtClean="0">
                <a:latin typeface="华文宋体" panose="02010600040101010101" pitchFamily="2" charset="-122"/>
                <a:ea typeface="华文宋体" panose="02010600040101010101" pitchFamily="2" charset="-122"/>
              </a:rPr>
              <a:t>阶有                                 请从测地线方程推导此式。</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注意：忽略宇宙膨胀有                             这就是牛顿定律。</a:t>
            </a: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a:stretch>
            <a:fillRect/>
          </a:stretch>
        </p:blipFill>
        <p:spPr>
          <a:xfrm>
            <a:off x="4951990" y="1577916"/>
            <a:ext cx="2133785" cy="419136"/>
          </a:xfrm>
          <a:prstGeom prst="rect">
            <a:avLst/>
          </a:prstGeom>
        </p:spPr>
      </p:pic>
      <p:pic>
        <p:nvPicPr>
          <p:cNvPr id="3" name="图片 2"/>
          <p:cNvPicPr>
            <a:picLocks noChangeAspect="1"/>
          </p:cNvPicPr>
          <p:nvPr/>
        </p:nvPicPr>
        <p:blipFill>
          <a:blip r:embed="rId4"/>
          <a:stretch>
            <a:fillRect/>
          </a:stretch>
        </p:blipFill>
        <p:spPr>
          <a:xfrm>
            <a:off x="3995266" y="2296999"/>
            <a:ext cx="3551228" cy="883997"/>
          </a:xfrm>
          <a:prstGeom prst="rect">
            <a:avLst/>
          </a:prstGeom>
        </p:spPr>
      </p:pic>
      <p:pic>
        <p:nvPicPr>
          <p:cNvPr id="5" name="图片 4"/>
          <p:cNvPicPr>
            <a:picLocks noChangeAspect="1"/>
          </p:cNvPicPr>
          <p:nvPr/>
        </p:nvPicPr>
        <p:blipFill>
          <a:blip r:embed="rId5"/>
          <a:stretch>
            <a:fillRect/>
          </a:stretch>
        </p:blipFill>
        <p:spPr>
          <a:xfrm>
            <a:off x="4089702" y="5046624"/>
            <a:ext cx="1691787" cy="800169"/>
          </a:xfrm>
          <a:prstGeom prst="rect">
            <a:avLst/>
          </a:prstGeom>
        </p:spPr>
      </p:pic>
      <p:pic>
        <p:nvPicPr>
          <p:cNvPr id="10" name="图片 9"/>
          <p:cNvPicPr>
            <a:picLocks noChangeAspect="1"/>
          </p:cNvPicPr>
          <p:nvPr/>
        </p:nvPicPr>
        <p:blipFill>
          <a:blip r:embed="rId6"/>
          <a:stretch>
            <a:fillRect/>
          </a:stretch>
        </p:blipFill>
        <p:spPr>
          <a:xfrm>
            <a:off x="5875746" y="5264042"/>
            <a:ext cx="464860" cy="411516"/>
          </a:xfrm>
          <a:prstGeom prst="rect">
            <a:avLst/>
          </a:prstGeom>
        </p:spPr>
      </p:pic>
      <p:pic>
        <p:nvPicPr>
          <p:cNvPr id="11" name="图片 10"/>
          <p:cNvPicPr>
            <a:picLocks noChangeAspect="1"/>
          </p:cNvPicPr>
          <p:nvPr/>
        </p:nvPicPr>
        <p:blipFill>
          <a:blip r:embed="rId7"/>
          <a:stretch>
            <a:fillRect/>
          </a:stretch>
        </p:blipFill>
        <p:spPr>
          <a:xfrm>
            <a:off x="4918100" y="5825700"/>
            <a:ext cx="830652" cy="685859"/>
          </a:xfrm>
          <a:prstGeom prst="rect">
            <a:avLst/>
          </a:prstGeom>
        </p:spPr>
      </p:pic>
      <p:pic>
        <p:nvPicPr>
          <p:cNvPr id="12" name="图片 11"/>
          <p:cNvPicPr>
            <a:picLocks noChangeAspect="1"/>
          </p:cNvPicPr>
          <p:nvPr/>
        </p:nvPicPr>
        <p:blipFill>
          <a:blip r:embed="rId8"/>
          <a:stretch>
            <a:fillRect/>
          </a:stretch>
        </p:blipFill>
        <p:spPr>
          <a:xfrm>
            <a:off x="5550601" y="5772354"/>
            <a:ext cx="1394581" cy="792549"/>
          </a:xfrm>
          <a:prstGeom prst="rect">
            <a:avLst/>
          </a:prstGeom>
        </p:spPr>
      </p:pic>
    </p:spTree>
    <p:extLst>
      <p:ext uri="{BB962C8B-B14F-4D97-AF65-F5344CB8AC3E}">
        <p14:creationId xmlns:p14="http://schemas.microsoft.com/office/powerpoint/2010/main" val="30068891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傅里叶空间形式</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3046988"/>
          </a:xfrm>
          <a:prstGeom prst="rect">
            <a:avLst/>
          </a:prstGeom>
        </p:spPr>
        <p:txBody>
          <a:bodyPr wrap="square">
            <a:spAutoFit/>
          </a:bodyPr>
          <a:lstStyle/>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作傅里叶变换得到（注意这里的一点仍然是共形时间求导）</a:t>
            </a:r>
            <a:endParaRPr lang="en-US" altLang="zh-CN" sz="24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3"/>
          <a:stretch>
            <a:fillRect/>
          </a:stretch>
        </p:blipFill>
        <p:spPr>
          <a:xfrm>
            <a:off x="3812386" y="2835018"/>
            <a:ext cx="3551228" cy="883997"/>
          </a:xfrm>
          <a:prstGeom prst="rect">
            <a:avLst/>
          </a:prstGeom>
        </p:spPr>
      </p:pic>
      <p:pic>
        <p:nvPicPr>
          <p:cNvPr id="10" name="图片 9"/>
          <p:cNvPicPr>
            <a:picLocks noChangeAspect="1"/>
          </p:cNvPicPr>
          <p:nvPr/>
        </p:nvPicPr>
        <p:blipFill>
          <a:blip r:embed="rId4"/>
          <a:stretch>
            <a:fillRect/>
          </a:stretch>
        </p:blipFill>
        <p:spPr>
          <a:xfrm>
            <a:off x="3812386" y="1793883"/>
            <a:ext cx="3002540" cy="845893"/>
          </a:xfrm>
          <a:prstGeom prst="rect">
            <a:avLst/>
          </a:prstGeom>
        </p:spPr>
      </p:pic>
      <p:pic>
        <p:nvPicPr>
          <p:cNvPr id="5" name="图片 4"/>
          <p:cNvPicPr>
            <a:picLocks noChangeAspect="1"/>
          </p:cNvPicPr>
          <p:nvPr/>
        </p:nvPicPr>
        <p:blipFill>
          <a:blip r:embed="rId5"/>
          <a:stretch>
            <a:fillRect/>
          </a:stretch>
        </p:blipFill>
        <p:spPr>
          <a:xfrm>
            <a:off x="3891180" y="4788341"/>
            <a:ext cx="2278577" cy="632515"/>
          </a:xfrm>
          <a:prstGeom prst="rect">
            <a:avLst/>
          </a:prstGeom>
        </p:spPr>
      </p:pic>
      <p:pic>
        <p:nvPicPr>
          <p:cNvPr id="11" name="图片 10"/>
          <p:cNvPicPr>
            <a:picLocks noChangeAspect="1"/>
          </p:cNvPicPr>
          <p:nvPr/>
        </p:nvPicPr>
        <p:blipFill>
          <a:blip r:embed="rId6"/>
          <a:stretch>
            <a:fillRect/>
          </a:stretch>
        </p:blipFill>
        <p:spPr>
          <a:xfrm>
            <a:off x="3812386" y="5540523"/>
            <a:ext cx="2316681" cy="800169"/>
          </a:xfrm>
          <a:prstGeom prst="rect">
            <a:avLst/>
          </a:prstGeom>
        </p:spPr>
      </p:pic>
      <p:pic>
        <p:nvPicPr>
          <p:cNvPr id="12" name="图片 11"/>
          <p:cNvPicPr>
            <a:picLocks noChangeAspect="1"/>
          </p:cNvPicPr>
          <p:nvPr/>
        </p:nvPicPr>
        <p:blipFill>
          <a:blip r:embed="rId7"/>
          <a:stretch>
            <a:fillRect/>
          </a:stretch>
        </p:blipFill>
        <p:spPr>
          <a:xfrm>
            <a:off x="7363614" y="4966327"/>
            <a:ext cx="3919656" cy="956013"/>
          </a:xfrm>
          <a:prstGeom prst="rect">
            <a:avLst/>
          </a:prstGeom>
        </p:spPr>
      </p:pic>
    </p:spTree>
    <p:extLst>
      <p:ext uri="{BB962C8B-B14F-4D97-AF65-F5344CB8AC3E}">
        <p14:creationId xmlns:p14="http://schemas.microsoft.com/office/powerpoint/2010/main" val="26739733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4513506"/>
          </a:xfrm>
        </p:spPr>
        <p:txBody>
          <a:bodyPr>
            <a:normAutofit/>
          </a:bodyPr>
          <a:lstStyle/>
          <a:p>
            <a:r>
              <a:rPr lang="en-US" altLang="zh-CN" b="1" dirty="0" smtClean="0">
                <a:latin typeface="华文宋体" panose="02010600040101010101" pitchFamily="2" charset="-122"/>
                <a:ea typeface="华文宋体" panose="02010600040101010101" pitchFamily="2" charset="-122"/>
              </a:rPr>
              <a:t>4.4.4 </a:t>
            </a:r>
            <a:r>
              <a:rPr lang="zh-CN" altLang="en-US" b="1" dirty="0" smtClean="0">
                <a:latin typeface="华文宋体" panose="02010600040101010101" pitchFamily="2" charset="-122"/>
                <a:ea typeface="华文宋体" panose="02010600040101010101" pitchFamily="2" charset="-122"/>
              </a:rPr>
              <a:t>重子（质子</a:t>
            </a:r>
            <a:r>
              <a:rPr lang="en-US" altLang="zh-CN" b="1" dirty="0" smtClean="0">
                <a:latin typeface="华文宋体" panose="02010600040101010101" pitchFamily="2" charset="-122"/>
                <a:ea typeface="华文宋体" panose="02010600040101010101" pitchFamily="2" charset="-122"/>
              </a:rPr>
              <a:t>+</a:t>
            </a:r>
            <a:r>
              <a:rPr lang="zh-CN" altLang="en-US" b="1" dirty="0" smtClean="0">
                <a:latin typeface="华文宋体" panose="02010600040101010101" pitchFamily="2" charset="-122"/>
                <a:ea typeface="华文宋体" panose="02010600040101010101" pitchFamily="2" charset="-122"/>
              </a:rPr>
              <a:t>电子）</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玻尔兹曼方程</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9231848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直接给出结果（注意一点是共形时求导）</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3416320"/>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碰撞需要考虑电子</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质子库伦散射，电子</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光子散射。</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密度扰动。注意碰撞粒子数守恒，所以右侧为</a:t>
            </a:r>
            <a:r>
              <a:rPr lang="en-US" altLang="zh-CN" sz="2400" b="1" dirty="0" smtClean="0">
                <a:latin typeface="华文宋体" panose="02010600040101010101" pitchFamily="2" charset="-122"/>
                <a:ea typeface="华文宋体" panose="02010600040101010101" pitchFamily="2" charset="-122"/>
              </a:rPr>
              <a:t>0</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速度。注意重子密度出现在右边分母，表示质量越大，移动越困难（质子质量很大。电子经由库伦散射与质子紧密联系）。</a:t>
            </a:r>
            <a:endParaRPr lang="en-US" altLang="zh-CN" sz="2400" b="1" dirty="0" smtClean="0">
              <a:latin typeface="华文宋体" panose="02010600040101010101" pitchFamily="2" charset="-122"/>
              <a:ea typeface="华文宋体" panose="02010600040101010101" pitchFamily="2" charset="-122"/>
            </a:endParaRPr>
          </a:p>
        </p:txBody>
      </p:sp>
      <p:pic>
        <p:nvPicPr>
          <p:cNvPr id="5" name="图片 4"/>
          <p:cNvPicPr>
            <a:picLocks noChangeAspect="1"/>
          </p:cNvPicPr>
          <p:nvPr/>
        </p:nvPicPr>
        <p:blipFill>
          <a:blip r:embed="rId3"/>
          <a:stretch>
            <a:fillRect/>
          </a:stretch>
        </p:blipFill>
        <p:spPr>
          <a:xfrm>
            <a:off x="3586353" y="3010921"/>
            <a:ext cx="2583404" cy="594412"/>
          </a:xfrm>
          <a:prstGeom prst="rect">
            <a:avLst/>
          </a:prstGeom>
        </p:spPr>
      </p:pic>
      <p:pic>
        <p:nvPicPr>
          <p:cNvPr id="10" name="图片 9"/>
          <p:cNvPicPr>
            <a:picLocks noChangeAspect="1"/>
          </p:cNvPicPr>
          <p:nvPr/>
        </p:nvPicPr>
        <p:blipFill>
          <a:blip r:embed="rId4"/>
          <a:stretch>
            <a:fillRect/>
          </a:stretch>
        </p:blipFill>
        <p:spPr>
          <a:xfrm>
            <a:off x="3281479" y="4931002"/>
            <a:ext cx="4633362" cy="868755"/>
          </a:xfrm>
          <a:prstGeom prst="rect">
            <a:avLst/>
          </a:prstGeom>
        </p:spPr>
      </p:pic>
      <p:pic>
        <p:nvPicPr>
          <p:cNvPr id="11" name="图片 10"/>
          <p:cNvPicPr>
            <a:picLocks noChangeAspect="1"/>
          </p:cNvPicPr>
          <p:nvPr/>
        </p:nvPicPr>
        <p:blipFill>
          <a:blip r:embed="rId5"/>
          <a:stretch>
            <a:fillRect/>
          </a:stretch>
        </p:blipFill>
        <p:spPr>
          <a:xfrm>
            <a:off x="3357733" y="5807254"/>
            <a:ext cx="3040643" cy="929721"/>
          </a:xfrm>
          <a:prstGeom prst="rect">
            <a:avLst/>
          </a:prstGeom>
        </p:spPr>
      </p:pic>
    </p:spTree>
    <p:extLst>
      <p:ext uri="{BB962C8B-B14F-4D97-AF65-F5344CB8AC3E}">
        <p14:creationId xmlns:p14="http://schemas.microsoft.com/office/powerpoint/2010/main" val="2524183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4513506"/>
          </a:xfrm>
        </p:spPr>
        <p:txBody>
          <a:bodyPr>
            <a:normAutofit/>
          </a:bodyPr>
          <a:lstStyle/>
          <a:p>
            <a:r>
              <a:rPr lang="en-US" altLang="zh-CN" b="1" dirty="0" smtClean="0">
                <a:latin typeface="华文宋体" panose="02010600040101010101" pitchFamily="2" charset="-122"/>
                <a:ea typeface="华文宋体" panose="02010600040101010101" pitchFamily="2" charset="-122"/>
              </a:rPr>
              <a:t>4.4.5 </a:t>
            </a:r>
            <a:r>
              <a:rPr lang="zh-CN" altLang="en-US" b="1" dirty="0" smtClean="0">
                <a:latin typeface="华文宋体" panose="02010600040101010101" pitchFamily="2" charset="-122"/>
                <a:ea typeface="华文宋体" panose="02010600040101010101" pitchFamily="2" charset="-122"/>
              </a:rPr>
              <a:t>小结</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4936891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勒让德多项式多极展开</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3046988"/>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多极矩定义为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勒让德多项式满足</a:t>
            </a: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a:stretch>
            <a:fillRect/>
          </a:stretch>
        </p:blipFill>
        <p:spPr>
          <a:xfrm>
            <a:off x="6248943" y="1320758"/>
            <a:ext cx="5285213" cy="3419844"/>
          </a:xfrm>
          <a:prstGeom prst="rect">
            <a:avLst/>
          </a:prstGeom>
        </p:spPr>
      </p:pic>
      <p:pic>
        <p:nvPicPr>
          <p:cNvPr id="3" name="图片 2"/>
          <p:cNvPicPr>
            <a:picLocks noChangeAspect="1"/>
          </p:cNvPicPr>
          <p:nvPr/>
        </p:nvPicPr>
        <p:blipFill>
          <a:blip r:embed="rId4"/>
          <a:stretch>
            <a:fillRect/>
          </a:stretch>
        </p:blipFill>
        <p:spPr>
          <a:xfrm>
            <a:off x="1688896" y="2839614"/>
            <a:ext cx="3475021" cy="838273"/>
          </a:xfrm>
          <a:prstGeom prst="rect">
            <a:avLst/>
          </a:prstGeom>
        </p:spPr>
      </p:pic>
      <p:pic>
        <p:nvPicPr>
          <p:cNvPr id="13" name="图片 12"/>
          <p:cNvPicPr>
            <a:picLocks noChangeAspect="1"/>
          </p:cNvPicPr>
          <p:nvPr/>
        </p:nvPicPr>
        <p:blipFill>
          <a:blip r:embed="rId5"/>
          <a:stretch>
            <a:fillRect/>
          </a:stretch>
        </p:blipFill>
        <p:spPr>
          <a:xfrm>
            <a:off x="1377901" y="4927030"/>
            <a:ext cx="4640982" cy="602032"/>
          </a:xfrm>
          <a:prstGeom prst="rect">
            <a:avLst/>
          </a:prstGeom>
        </p:spPr>
      </p:pic>
      <p:pic>
        <p:nvPicPr>
          <p:cNvPr id="15" name="图片 14"/>
          <p:cNvPicPr>
            <a:picLocks noChangeAspect="1"/>
          </p:cNvPicPr>
          <p:nvPr/>
        </p:nvPicPr>
        <p:blipFill>
          <a:blip r:embed="rId6"/>
          <a:stretch>
            <a:fillRect/>
          </a:stretch>
        </p:blipFill>
        <p:spPr>
          <a:xfrm>
            <a:off x="3047395" y="4986428"/>
            <a:ext cx="1729890" cy="579170"/>
          </a:xfrm>
          <a:prstGeom prst="rect">
            <a:avLst/>
          </a:prstGeom>
        </p:spPr>
      </p:pic>
      <p:pic>
        <p:nvPicPr>
          <p:cNvPr id="16" name="图片 15"/>
          <p:cNvPicPr>
            <a:picLocks noChangeAspect="1"/>
          </p:cNvPicPr>
          <p:nvPr/>
        </p:nvPicPr>
        <p:blipFill>
          <a:blip r:embed="rId7"/>
          <a:stretch>
            <a:fillRect/>
          </a:stretch>
        </p:blipFill>
        <p:spPr>
          <a:xfrm>
            <a:off x="4620513" y="4886057"/>
            <a:ext cx="2309060" cy="807790"/>
          </a:xfrm>
          <a:prstGeom prst="rect">
            <a:avLst/>
          </a:prstGeom>
        </p:spPr>
      </p:pic>
      <p:pic>
        <p:nvPicPr>
          <p:cNvPr id="17" name="图片 16"/>
          <p:cNvPicPr>
            <a:picLocks noChangeAspect="1"/>
          </p:cNvPicPr>
          <p:nvPr/>
        </p:nvPicPr>
        <p:blipFill>
          <a:blip r:embed="rId8"/>
          <a:stretch>
            <a:fillRect/>
          </a:stretch>
        </p:blipFill>
        <p:spPr>
          <a:xfrm>
            <a:off x="1433145" y="5733685"/>
            <a:ext cx="3833192" cy="853514"/>
          </a:xfrm>
          <a:prstGeom prst="rect">
            <a:avLst/>
          </a:prstGeom>
        </p:spPr>
      </p:pic>
      <p:pic>
        <p:nvPicPr>
          <p:cNvPr id="18" name="图片 17"/>
          <p:cNvPicPr>
            <a:picLocks noChangeAspect="1"/>
          </p:cNvPicPr>
          <p:nvPr/>
        </p:nvPicPr>
        <p:blipFill>
          <a:blip r:embed="rId9"/>
          <a:stretch>
            <a:fillRect/>
          </a:stretch>
        </p:blipFill>
        <p:spPr>
          <a:xfrm>
            <a:off x="5634213" y="6021230"/>
            <a:ext cx="5128704" cy="548688"/>
          </a:xfrm>
          <a:prstGeom prst="rect">
            <a:avLst/>
          </a:prstGeom>
        </p:spPr>
      </p:pic>
    </p:spTree>
    <p:extLst>
      <p:ext uri="{BB962C8B-B14F-4D97-AF65-F5344CB8AC3E}">
        <p14:creationId xmlns:p14="http://schemas.microsoft.com/office/powerpoint/2010/main" val="15055669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pic>
        <p:nvPicPr>
          <p:cNvPr id="2" name="图片 1"/>
          <p:cNvPicPr>
            <a:picLocks noChangeAspect="1"/>
          </p:cNvPicPr>
          <p:nvPr/>
        </p:nvPicPr>
        <p:blipFill>
          <a:blip r:embed="rId3"/>
          <a:stretch>
            <a:fillRect/>
          </a:stretch>
        </p:blipFill>
        <p:spPr>
          <a:xfrm>
            <a:off x="604180" y="414100"/>
            <a:ext cx="7834039" cy="5852667"/>
          </a:xfrm>
          <a:prstGeom prst="rect">
            <a:avLst/>
          </a:prstGeom>
        </p:spPr>
      </p:pic>
      <p:sp>
        <p:nvSpPr>
          <p:cNvPr id="11" name="矩形 10"/>
          <p:cNvSpPr/>
          <p:nvPr/>
        </p:nvSpPr>
        <p:spPr>
          <a:xfrm>
            <a:off x="7515282" y="1274571"/>
            <a:ext cx="4220052" cy="526297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省略了</a:t>
            </a:r>
            <a:r>
              <a:rPr lang="en-US" altLang="zh-CN" sz="2400" b="1" dirty="0" smtClean="0">
                <a:latin typeface="华文宋体" panose="02010600040101010101" pitchFamily="2" charset="-122"/>
                <a:ea typeface="华文宋体" panose="02010600040101010101" pitchFamily="2" charset="-122"/>
              </a:rPr>
              <a:t>k</a:t>
            </a:r>
            <a:r>
              <a:rPr lang="zh-CN" altLang="en-US" sz="2400" b="1" dirty="0" smtClean="0">
                <a:latin typeface="华文宋体" panose="02010600040101010101" pitchFamily="2" charset="-122"/>
                <a:ea typeface="华文宋体" panose="02010600040101010101" pitchFamily="2" charset="-122"/>
              </a:rPr>
              <a:t>空间的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帽子。</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Dot</a:t>
            </a:r>
            <a:r>
              <a:rPr lang="zh-CN" altLang="en-US" sz="2400" b="1" dirty="0" smtClean="0">
                <a:latin typeface="华文宋体" panose="02010600040101010101" pitchFamily="2" charset="-122"/>
                <a:ea typeface="华文宋体" panose="02010600040101010101" pitchFamily="2" charset="-122"/>
              </a:rPr>
              <a:t>代表对共形时间求导。</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光子最后一项</a:t>
            </a:r>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     来自考虑</a:t>
            </a:r>
            <a:r>
              <a:rPr lang="zh-CN" altLang="en-US" sz="2400" b="1" dirty="0" smtClean="0">
                <a:latin typeface="黑体" panose="02010609060101010101" pitchFamily="49" charset="-122"/>
                <a:ea typeface="黑体" panose="02010609060101010101" pitchFamily="49" charset="-122"/>
              </a:rPr>
              <a:t>康普顿散射的角度相关性。</a:t>
            </a:r>
            <a:endParaRPr lang="en-US" altLang="zh-CN" sz="2400" b="1"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表示偏振场强度。在散射有四极矩时可产生偏振（下一节讨论）</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最后一个方程是中微子，相比光子没有碰撞项。</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smtClean="0">
                <a:latin typeface="黑体" panose="02010609060101010101" pitchFamily="49" charset="-122"/>
                <a:ea typeface="黑体" panose="02010609060101010101" pitchFamily="49" charset="-122"/>
              </a:rPr>
              <a:t>尚未计算引力相互作用（扰动的</a:t>
            </a:r>
            <a:r>
              <a:rPr lang="en-US" altLang="zh-CN" sz="2400" b="1" dirty="0" err="1" smtClean="0">
                <a:latin typeface="黑体" panose="02010609060101010101" pitchFamily="49" charset="-122"/>
                <a:ea typeface="黑体" panose="02010609060101010101" pitchFamily="49" charset="-122"/>
              </a:rPr>
              <a:t>Einsten</a:t>
            </a:r>
            <a:r>
              <a:rPr lang="zh-CN" altLang="en-US" sz="2400" b="1" dirty="0" smtClean="0">
                <a:latin typeface="黑体" panose="02010609060101010101" pitchFamily="49" charset="-122"/>
                <a:ea typeface="黑体" panose="02010609060101010101" pitchFamily="49" charset="-122"/>
              </a:rPr>
              <a:t>方程）。下面先讲一下极化的图像，再计算。</a:t>
            </a:r>
            <a:endParaRPr lang="en-US" altLang="zh-CN" sz="2400" b="1" dirty="0" smtClean="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9887577" y="1990845"/>
            <a:ext cx="733531" cy="460465"/>
          </a:xfrm>
          <a:prstGeom prst="rect">
            <a:avLst/>
          </a:prstGeom>
        </p:spPr>
      </p:pic>
      <p:pic>
        <p:nvPicPr>
          <p:cNvPr id="5" name="图片 4"/>
          <p:cNvPicPr>
            <a:picLocks noChangeAspect="1"/>
          </p:cNvPicPr>
          <p:nvPr/>
        </p:nvPicPr>
        <p:blipFill>
          <a:blip r:embed="rId5"/>
          <a:stretch>
            <a:fillRect/>
          </a:stretch>
        </p:blipFill>
        <p:spPr>
          <a:xfrm>
            <a:off x="8171662" y="3145651"/>
            <a:ext cx="389563" cy="389563"/>
          </a:xfrm>
          <a:prstGeom prst="rect">
            <a:avLst/>
          </a:prstGeom>
        </p:spPr>
      </p:pic>
    </p:spTree>
    <p:extLst>
      <p:ext uri="{BB962C8B-B14F-4D97-AF65-F5344CB8AC3E}">
        <p14:creationId xmlns:p14="http://schemas.microsoft.com/office/powerpoint/2010/main" val="6216261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4.5 CMB</a:t>
            </a:r>
            <a:r>
              <a:rPr lang="zh-CN" altLang="en-US" b="1" dirty="0" smtClean="0">
                <a:latin typeface="华文宋体" panose="02010600040101010101" pitchFamily="2" charset="-122"/>
                <a:ea typeface="华文宋体" panose="02010600040101010101" pitchFamily="2" charset="-122"/>
              </a:rPr>
              <a:t>极化</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9627933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极化摘要</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4154984"/>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只能由散射产生</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能独立对宇宙学参数给出限制</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分为</a:t>
            </a:r>
            <a:r>
              <a:rPr lang="en-US" altLang="zh-CN" sz="2400" b="1" dirty="0" smtClean="0">
                <a:latin typeface="华文宋体" panose="02010600040101010101" pitchFamily="2" charset="-122"/>
                <a:ea typeface="华文宋体" panose="02010600040101010101" pitchFamily="2" charset="-122"/>
              </a:rPr>
              <a:t>E</a:t>
            </a:r>
            <a:r>
              <a:rPr lang="zh-CN" altLang="en-US" sz="2400" b="1" dirty="0" smtClean="0">
                <a:latin typeface="华文宋体" panose="02010600040101010101" pitchFamily="2" charset="-122"/>
                <a:ea typeface="华文宋体" panose="02010600040101010101" pitchFamily="2" charset="-122"/>
              </a:rPr>
              <a:t>模式和</a:t>
            </a:r>
            <a:r>
              <a:rPr lang="en-US" altLang="zh-CN" sz="2400" b="1" dirty="0" smtClean="0">
                <a:latin typeface="华文宋体" panose="02010600040101010101" pitchFamily="2" charset="-122"/>
                <a:ea typeface="华文宋体" panose="02010600040101010101" pitchFamily="2" charset="-122"/>
              </a:rPr>
              <a:t>B</a:t>
            </a:r>
            <a:r>
              <a:rPr lang="zh-CN" altLang="en-US" sz="2400" b="1" dirty="0" smtClean="0">
                <a:latin typeface="华文宋体" panose="02010600040101010101" pitchFamily="2" charset="-122"/>
                <a:ea typeface="华文宋体" panose="02010600040101010101" pitchFamily="2" charset="-122"/>
              </a:rPr>
              <a:t>模式</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B</a:t>
            </a:r>
            <a:r>
              <a:rPr lang="zh-CN" altLang="en-US" sz="2400" b="1" dirty="0" smtClean="0">
                <a:latin typeface="华文宋体" panose="02010600040101010101" pitchFamily="2" charset="-122"/>
                <a:ea typeface="华文宋体" panose="02010600040101010101" pitchFamily="2" charset="-122"/>
              </a:rPr>
              <a:t>模式包含了原初引力波信号</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4109578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极化摘要</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1569660"/>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注意定性理解</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p:txBody>
      </p:sp>
      <p:pic>
        <p:nvPicPr>
          <p:cNvPr id="4" name="Picture 4" descr="clt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2292016"/>
            <a:ext cx="8153400"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306565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History</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43707" y="1690688"/>
            <a:ext cx="11353800" cy="3785652"/>
          </a:xfrm>
          <a:prstGeom prst="rect">
            <a:avLst/>
          </a:prstGeom>
        </p:spPr>
        <p:txBody>
          <a:bodyPr wrap="square">
            <a:spAutoFit/>
          </a:bodyPr>
          <a:lstStyle/>
          <a:p>
            <a:r>
              <a:rPr lang="en-US" altLang="zh-CN" sz="2400" dirty="0" smtClean="0">
                <a:latin typeface="华文宋体" panose="02010600040101010101" pitchFamily="2" charset="-122"/>
                <a:ea typeface="华文宋体" panose="02010600040101010101" pitchFamily="2" charset="-122"/>
              </a:rPr>
              <a:t>1946 </a:t>
            </a:r>
            <a:r>
              <a:rPr lang="en-US" altLang="zh-CN" sz="2400" dirty="0">
                <a:latin typeface="华文宋体" panose="02010600040101010101" pitchFamily="2" charset="-122"/>
                <a:ea typeface="华文宋体" panose="02010600040101010101" pitchFamily="2" charset="-122"/>
              </a:rPr>
              <a:t>– George Gamow calculates a temperature of 50 </a:t>
            </a:r>
            <a:r>
              <a:rPr lang="en-US" altLang="zh-CN" sz="2400" dirty="0" smtClean="0">
                <a:latin typeface="华文宋体" panose="02010600040101010101" pitchFamily="2" charset="-122"/>
                <a:ea typeface="华文宋体" panose="02010600040101010101" pitchFamily="2" charset="-122"/>
              </a:rPr>
              <a:t>K.</a:t>
            </a:r>
          </a:p>
          <a:p>
            <a:r>
              <a:rPr lang="en-US" altLang="zh-CN" sz="2400" dirty="0" smtClean="0">
                <a:latin typeface="华文宋体" panose="02010600040101010101" pitchFamily="2" charset="-122"/>
                <a:ea typeface="华文宋体" panose="02010600040101010101" pitchFamily="2" charset="-122"/>
              </a:rPr>
              <a:t>1948 </a:t>
            </a: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R. </a:t>
            </a:r>
            <a:r>
              <a:rPr lang="en-US" altLang="zh-CN" sz="2400" dirty="0" err="1" smtClean="0">
                <a:latin typeface="华文宋体" panose="02010600040101010101" pitchFamily="2" charset="-122"/>
                <a:ea typeface="华文宋体" panose="02010600040101010101" pitchFamily="2" charset="-122"/>
              </a:rPr>
              <a:t>Alpher</a:t>
            </a:r>
            <a:r>
              <a:rPr lang="en-US" altLang="zh-CN" sz="2400" dirty="0" smtClean="0">
                <a:latin typeface="华文宋体" panose="02010600040101010101" pitchFamily="2" charset="-122"/>
                <a:ea typeface="华文宋体" panose="02010600040101010101" pitchFamily="2" charset="-122"/>
              </a:rPr>
              <a:t> </a:t>
            </a:r>
            <a:r>
              <a:rPr lang="en-US" altLang="zh-CN" sz="2400" dirty="0">
                <a:latin typeface="华文宋体" panose="02010600040101010101" pitchFamily="2" charset="-122"/>
                <a:ea typeface="华文宋体" panose="02010600040101010101" pitchFamily="2" charset="-122"/>
              </a:rPr>
              <a:t>and </a:t>
            </a:r>
            <a:r>
              <a:rPr lang="en-US" altLang="zh-CN" sz="2400" dirty="0" smtClean="0">
                <a:latin typeface="华文宋体" panose="02010600040101010101" pitchFamily="2" charset="-122"/>
                <a:ea typeface="华文宋体" panose="02010600040101010101" pitchFamily="2" charset="-122"/>
              </a:rPr>
              <a:t>R. </a:t>
            </a:r>
            <a:r>
              <a:rPr lang="en-US" altLang="zh-CN" sz="2400" dirty="0">
                <a:latin typeface="华文宋体" panose="02010600040101010101" pitchFamily="2" charset="-122"/>
                <a:ea typeface="华文宋体" panose="02010600040101010101" pitchFamily="2" charset="-122"/>
              </a:rPr>
              <a:t>Herman estimate "the temperature in the universe" at 5 K</a:t>
            </a:r>
            <a:r>
              <a:rPr lang="en-US" altLang="zh-CN" sz="2400" dirty="0" smtClean="0">
                <a:latin typeface="华文宋体" panose="02010600040101010101" pitchFamily="2" charset="-122"/>
                <a:ea typeface="华文宋体" panose="02010600040101010101" pitchFamily="2" charset="-122"/>
              </a:rPr>
              <a:t>.</a:t>
            </a:r>
            <a:endParaRPr lang="en-US" altLang="zh-CN" sz="2400" dirty="0">
              <a:latin typeface="华文宋体" panose="02010600040101010101" pitchFamily="2" charset="-122"/>
              <a:ea typeface="华文宋体" panose="02010600040101010101" pitchFamily="2" charset="-122"/>
            </a:endParaRP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1964 </a:t>
            </a: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A. </a:t>
            </a:r>
            <a:r>
              <a:rPr lang="en-US" altLang="zh-CN" sz="2400" dirty="0">
                <a:latin typeface="华文宋体" panose="02010600040101010101" pitchFamily="2" charset="-122"/>
                <a:ea typeface="华文宋体" panose="02010600040101010101" pitchFamily="2" charset="-122"/>
              </a:rPr>
              <a:t>Penzias and </a:t>
            </a:r>
            <a:r>
              <a:rPr lang="en-US" altLang="zh-CN" sz="2400" dirty="0" smtClean="0">
                <a:latin typeface="华文宋体" panose="02010600040101010101" pitchFamily="2" charset="-122"/>
                <a:ea typeface="华文宋体" panose="02010600040101010101" pitchFamily="2" charset="-122"/>
              </a:rPr>
              <a:t>R. W. </a:t>
            </a:r>
            <a:r>
              <a:rPr lang="en-US" altLang="zh-CN" sz="2400" dirty="0">
                <a:latin typeface="华文宋体" panose="02010600040101010101" pitchFamily="2" charset="-122"/>
                <a:ea typeface="华文宋体" panose="02010600040101010101" pitchFamily="2" charset="-122"/>
              </a:rPr>
              <a:t>Wilson </a:t>
            </a:r>
            <a:r>
              <a:rPr lang="en-US" altLang="zh-CN" sz="2400" dirty="0" smtClean="0">
                <a:latin typeface="华文宋体" panose="02010600040101010101" pitchFamily="2" charset="-122"/>
                <a:ea typeface="华文宋体" panose="02010600040101010101" pitchFamily="2" charset="-122"/>
              </a:rPr>
              <a:t>measured T ~ </a:t>
            </a:r>
            <a:r>
              <a:rPr lang="en-US" altLang="zh-CN" sz="2400" dirty="0">
                <a:latin typeface="华文宋体" panose="02010600040101010101" pitchFamily="2" charset="-122"/>
                <a:ea typeface="华文宋体" panose="02010600040101010101" pitchFamily="2" charset="-122"/>
              </a:rPr>
              <a:t>3 </a:t>
            </a:r>
            <a:r>
              <a:rPr lang="en-US" altLang="zh-CN" sz="2400" dirty="0" smtClean="0">
                <a:latin typeface="华文宋体" panose="02010600040101010101" pitchFamily="2" charset="-122"/>
                <a:ea typeface="华文宋体" panose="02010600040101010101" pitchFamily="2" charset="-122"/>
              </a:rPr>
              <a:t>K</a:t>
            </a: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(1979 Nobel Prize)</a:t>
            </a:r>
            <a:endParaRPr lang="en-US" altLang="zh-CN" sz="2400" dirty="0">
              <a:latin typeface="华文宋体" panose="02010600040101010101" pitchFamily="2" charset="-122"/>
              <a:ea typeface="华文宋体" panose="02010600040101010101" pitchFamily="2" charset="-122"/>
            </a:endParaRP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1990 </a:t>
            </a:r>
            <a:r>
              <a:rPr lang="en-US" altLang="zh-CN" sz="2400" dirty="0">
                <a:latin typeface="华文宋体" panose="02010600040101010101" pitchFamily="2" charset="-122"/>
                <a:ea typeface="华文宋体" panose="02010600040101010101" pitchFamily="2" charset="-122"/>
              </a:rPr>
              <a:t>– FIRAS on the </a:t>
            </a:r>
            <a:r>
              <a:rPr lang="en-US" altLang="zh-CN" sz="2400" dirty="0" smtClean="0">
                <a:latin typeface="华文宋体" panose="02010600040101010101" pitchFamily="2" charset="-122"/>
                <a:ea typeface="华文宋体" panose="02010600040101010101" pitchFamily="2" charset="-122"/>
              </a:rPr>
              <a:t>COBE </a:t>
            </a:r>
            <a:r>
              <a:rPr lang="en-US" altLang="zh-CN" sz="2400" dirty="0">
                <a:latin typeface="华文宋体" panose="02010600040101010101" pitchFamily="2" charset="-122"/>
                <a:ea typeface="华文宋体" panose="02010600040101010101" pitchFamily="2" charset="-122"/>
              </a:rPr>
              <a:t>satellite measures the </a:t>
            </a:r>
            <a:r>
              <a:rPr lang="en-US" altLang="zh-CN" sz="2400" dirty="0" smtClean="0">
                <a:latin typeface="华文宋体" panose="02010600040101010101" pitchFamily="2" charset="-122"/>
                <a:ea typeface="华文宋体" panose="02010600040101010101" pitchFamily="2" charset="-122"/>
              </a:rPr>
              <a:t>2.73K black </a:t>
            </a:r>
            <a:r>
              <a:rPr lang="en-US" altLang="zh-CN" sz="2400" dirty="0">
                <a:latin typeface="华文宋体" panose="02010600040101010101" pitchFamily="2" charset="-122"/>
                <a:ea typeface="华文宋体" panose="02010600040101010101" pitchFamily="2" charset="-122"/>
              </a:rPr>
              <a:t>body form of the CMB </a:t>
            </a:r>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1992 – COBE </a:t>
            </a:r>
            <a:r>
              <a:rPr lang="en-US" altLang="zh-CN" sz="2400" dirty="0">
                <a:latin typeface="华文宋体" panose="02010600040101010101" pitchFamily="2" charset="-122"/>
                <a:ea typeface="华文宋体" panose="02010600040101010101" pitchFamily="2" charset="-122"/>
              </a:rPr>
              <a:t>DMR </a:t>
            </a:r>
            <a:r>
              <a:rPr lang="en-US" altLang="zh-CN" sz="2400" dirty="0" smtClean="0">
                <a:latin typeface="华文宋体" panose="02010600040101010101" pitchFamily="2" charset="-122"/>
                <a:ea typeface="华文宋体" panose="02010600040101010101" pitchFamily="2" charset="-122"/>
              </a:rPr>
              <a:t>reported </a:t>
            </a:r>
            <a:r>
              <a:rPr lang="en-US" altLang="zh-CN" sz="2400" dirty="0">
                <a:latin typeface="华文宋体" panose="02010600040101010101" pitchFamily="2" charset="-122"/>
                <a:ea typeface="华文宋体" panose="02010600040101010101" pitchFamily="2" charset="-122"/>
              </a:rPr>
              <a:t>the discovery of </a:t>
            </a:r>
            <a:r>
              <a:rPr lang="en-US" altLang="zh-CN" sz="2400" dirty="0" smtClean="0">
                <a:latin typeface="华文宋体" panose="02010600040101010101" pitchFamily="2" charset="-122"/>
                <a:ea typeface="华文宋体" panose="02010600040101010101" pitchFamily="2" charset="-122"/>
              </a:rPr>
              <a:t>anisotropy (2006 Nobel Prize)</a:t>
            </a: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2003 – WMAP high </a:t>
            </a:r>
            <a:r>
              <a:rPr lang="en-US" altLang="zh-CN" sz="2400" dirty="0">
                <a:latin typeface="华文宋体" panose="02010600040101010101" pitchFamily="2" charset="-122"/>
                <a:ea typeface="华文宋体" panose="02010600040101010101" pitchFamily="2" charset="-122"/>
              </a:rPr>
              <a:t>quality </a:t>
            </a:r>
            <a:r>
              <a:rPr lang="en-US" altLang="zh-CN" sz="2400" dirty="0" smtClean="0">
                <a:latin typeface="华文宋体" panose="02010600040101010101" pitchFamily="2" charset="-122"/>
                <a:ea typeface="华文宋体" panose="02010600040101010101" pitchFamily="2" charset="-122"/>
              </a:rPr>
              <a:t>map</a:t>
            </a:r>
            <a:endParaRPr lang="en-US" altLang="zh-CN" sz="2400" dirty="0">
              <a:latin typeface="华文宋体" panose="02010600040101010101" pitchFamily="2" charset="-122"/>
              <a:ea typeface="华文宋体" panose="02010600040101010101" pitchFamily="2" charset="-122"/>
            </a:endParaRPr>
          </a:p>
          <a:p>
            <a:r>
              <a:rPr lang="en-US" altLang="zh-CN" sz="2400" dirty="0">
                <a:latin typeface="华文宋体" panose="02010600040101010101" pitchFamily="2" charset="-122"/>
                <a:ea typeface="华文宋体" panose="02010600040101010101" pitchFamily="2" charset="-122"/>
              </a:rPr>
              <a:t>2010 </a:t>
            </a:r>
            <a:r>
              <a:rPr lang="en-US" altLang="zh-CN" sz="2400" dirty="0" smtClean="0">
                <a:latin typeface="华文宋体" panose="02010600040101010101" pitchFamily="2" charset="-122"/>
                <a:ea typeface="华文宋体" panose="02010600040101010101" pitchFamily="2" charset="-122"/>
              </a:rPr>
              <a:t>– Planck </a:t>
            </a:r>
            <a:r>
              <a:rPr lang="en-US" altLang="zh-CN" sz="2400" dirty="0">
                <a:latin typeface="华文宋体" panose="02010600040101010101" pitchFamily="2" charset="-122"/>
                <a:ea typeface="华文宋体" panose="02010600040101010101" pitchFamily="2" charset="-122"/>
              </a:rPr>
              <a:t>high quality map</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5535827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线性偏振</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4524315"/>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电子</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光子散射导致。</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右图显示</a:t>
            </a:r>
            <a:r>
              <a:rPr lang="en-US" altLang="zh-CN" sz="2400" b="1" dirty="0" smtClean="0">
                <a:latin typeface="华文宋体" panose="02010600040101010101" pitchFamily="2" charset="-122"/>
                <a:ea typeface="华文宋体" panose="02010600040101010101" pitchFamily="2" charset="-122"/>
              </a:rPr>
              <a:t>90</a:t>
            </a:r>
            <a:r>
              <a:rPr lang="zh-CN" altLang="en-US" sz="2400" b="1" dirty="0" smtClean="0">
                <a:latin typeface="华文宋体" panose="02010600040101010101" pitchFamily="2" charset="-122"/>
                <a:ea typeface="华文宋体" panose="02010600040101010101" pitchFamily="2" charset="-122"/>
              </a:rPr>
              <a:t>度散射。出射方向为向着屏幕外面。</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光无法沿着传播方向振动，出射光为线偏光。</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p:txBody>
      </p:sp>
      <p:pic>
        <p:nvPicPr>
          <p:cNvPr id="5" name="Picture 4" descr="polarization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5921" y="1595120"/>
            <a:ext cx="385762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94645627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各项均匀叠加效果：无偏振</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4524315"/>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事实上的情况比这要复杂。</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考虑 </a:t>
            </a:r>
            <a:r>
              <a:rPr lang="en-US" altLang="zh-CN" sz="2400" b="1" dirty="0" smtClean="0">
                <a:latin typeface="华文宋体" panose="02010600040101010101" pitchFamily="2" charset="-122"/>
                <a:ea typeface="华文宋体" panose="02010600040101010101" pitchFamily="2" charset="-122"/>
              </a:rPr>
              <a:t>isotropy </a:t>
            </a:r>
            <a:r>
              <a:rPr lang="zh-CN" altLang="en-US" sz="2400" b="1" dirty="0" smtClean="0">
                <a:latin typeface="华文宋体" panose="02010600040101010101" pitchFamily="2" charset="-122"/>
                <a:ea typeface="华文宋体" panose="02010600040101010101" pitchFamily="2" charset="-122"/>
              </a:rPr>
              <a:t>的入射光分布，各个方向的光强一致。</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所有方向偏振大小一样。</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作为</a:t>
            </a:r>
            <a:r>
              <a:rPr lang="zh-CN" altLang="en-US" sz="2400" b="1" dirty="0">
                <a:latin typeface="华文宋体" panose="02010600040101010101" pitchFamily="2" charset="-122"/>
                <a:ea typeface="华文宋体" panose="02010600040101010101" pitchFamily="2" charset="-122"/>
              </a:rPr>
              <a:t>最后的结果，</a:t>
            </a:r>
            <a:r>
              <a:rPr lang="zh-CN" altLang="en-US" sz="2400" b="1" dirty="0" smtClean="0">
                <a:latin typeface="华文宋体" panose="02010600040101010101" pitchFamily="2" charset="-122"/>
                <a:ea typeface="华文宋体" panose="02010600040101010101" pitchFamily="2" charset="-122"/>
              </a:rPr>
              <a:t>出射光看不到偏振。</a:t>
            </a:r>
            <a:endParaRPr lang="en-US" altLang="zh-CN" sz="2400" b="1" dirty="0">
              <a:latin typeface="华文宋体" panose="02010600040101010101" pitchFamily="2" charset="-122"/>
              <a:ea typeface="华文宋体" panose="02010600040101010101" pitchFamily="2" charset="-122"/>
            </a:endParaRPr>
          </a:p>
        </p:txBody>
      </p:sp>
      <p:pic>
        <p:nvPicPr>
          <p:cNvPr id="7" name="Picture 4" descr="nop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334" y="1507186"/>
            <a:ext cx="44196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1567984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净偏振效果需要四极矩</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3416320"/>
          </a:xfrm>
          <a:prstGeom prst="rect">
            <a:avLst/>
          </a:prstGeom>
        </p:spPr>
        <p:txBody>
          <a:bodyPr wrap="square">
            <a:spAutoFit/>
          </a:bodyPr>
          <a:lstStyle/>
          <a:p>
            <a:pPr marL="342900" indent="-342900">
              <a:buFont typeface="Arial" panose="020B0604020202020204" pitchFamily="34" charset="0"/>
              <a:buChar char="•"/>
            </a:pP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仅当入射光存在四极矩各向异性时，出射光有净的偏振效果。</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问题：如何产生四极矩？</a:t>
            </a:r>
            <a:endParaRPr lang="en-US" altLang="zh-CN" sz="2400" b="1" dirty="0">
              <a:latin typeface="华文宋体" panose="02010600040101010101" pitchFamily="2" charset="-122"/>
              <a:ea typeface="华文宋体" panose="02010600040101010101" pitchFamily="2" charset="-122"/>
            </a:endParaRPr>
          </a:p>
        </p:txBody>
      </p:sp>
      <p:pic>
        <p:nvPicPr>
          <p:cNvPr id="5" name="Picture 4" descr="polarizatio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516" y="1690688"/>
            <a:ext cx="3605212"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8851527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四极矩产生机制</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10566832" cy="4893647"/>
          </a:xfrm>
          <a:prstGeom prst="rect">
            <a:avLst/>
          </a:prstGeom>
        </p:spPr>
        <p:txBody>
          <a:bodyPr wrap="square">
            <a:spAutoFit/>
          </a:bodyPr>
          <a:lstStyle/>
          <a:p>
            <a:pPr marL="342900" indent="-342900">
              <a:buFont typeface="Arial" panose="020B0604020202020204" pitchFamily="34" charset="0"/>
              <a:buChar char="•"/>
            </a:pP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密度不均匀，流体</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从热到冷流动，</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产生对称的四极矩。</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（右图中上下对称）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流体中的涡流，由于</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多普勒效应产生的</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四极矩（已被证明很小客户略）。</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引力波经过时空，在互相垂直的方向拉伸和压缩空间，产生四极矩（图中上下不对称）</a:t>
            </a:r>
            <a:endParaRPr lang="en-US" altLang="zh-CN" sz="2400" b="1" dirty="0">
              <a:latin typeface="华文宋体" panose="02010600040101010101" pitchFamily="2" charset="-122"/>
              <a:ea typeface="华文宋体" panose="02010600040101010101" pitchFamily="2" charset="-122"/>
            </a:endParaRPr>
          </a:p>
        </p:txBody>
      </p:sp>
      <p:pic>
        <p:nvPicPr>
          <p:cNvPr id="7" name="Picture 4" descr="quadm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6438" y="1610361"/>
            <a:ext cx="741045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2591133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密度偏振观测效果（最简单例子）</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9" y="1507186"/>
            <a:ext cx="4897552" cy="4154984"/>
          </a:xfrm>
          <a:prstGeom prst="rect">
            <a:avLst/>
          </a:prstGeom>
        </p:spPr>
        <p:txBody>
          <a:bodyPr wrap="square">
            <a:spAutoFit/>
          </a:bodyPr>
          <a:lstStyle/>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第一种偏振，出射光偏振方向沿着密度变化的方向（红色）。</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观测者从不同方向看，观测到的大小不一样。</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请仔细思维、理解这个图像。</a:t>
            </a:r>
            <a:endParaRPr lang="en-US" altLang="zh-CN" sz="2400" b="1" dirty="0">
              <a:latin typeface="华文宋体" panose="02010600040101010101" pitchFamily="2" charset="-122"/>
              <a:ea typeface="华文宋体" panose="02010600040101010101" pitchFamily="2" charset="-122"/>
            </a:endParaRPr>
          </a:p>
        </p:txBody>
      </p:sp>
      <p:pic>
        <p:nvPicPr>
          <p:cNvPr id="7" name="Picture 4" descr="m0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953125"/>
            <a:ext cx="5181600"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2902267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密度偏振</a:t>
            </a:r>
            <a:r>
              <a:rPr lang="zh-CN" altLang="en-US" b="1" dirty="0">
                <a:latin typeface="华文宋体" panose="02010600040101010101" pitchFamily="2" charset="-122"/>
                <a:ea typeface="华文宋体" panose="02010600040101010101" pitchFamily="2" charset="-122"/>
              </a:rPr>
              <a:t>观测效果（最简单例子）</a:t>
            </a:r>
          </a:p>
          <a:p>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751408" y="4656774"/>
            <a:ext cx="10602391" cy="1938992"/>
          </a:xfrm>
          <a:prstGeom prst="rect">
            <a:avLst/>
          </a:prstGeom>
        </p:spPr>
        <p:txBody>
          <a:bodyPr wrap="square">
            <a:spAutoFit/>
          </a:bodyPr>
          <a:lstStyle/>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上面极简化的情形，最后得到全天极化测量图如上。</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实际观测当然不会是这样，因为不会全天都是一种指向的 </a:t>
            </a:r>
            <a:endParaRPr lang="en-US" altLang="zh-CN" sz="2400" b="1" dirty="0">
              <a:latin typeface="华文宋体" panose="02010600040101010101" pitchFamily="2" charset="-122"/>
              <a:ea typeface="华文宋体" panose="02010600040101010101" pitchFamily="2" charset="-122"/>
            </a:endParaRPr>
          </a:p>
        </p:txBody>
      </p:sp>
      <p:pic>
        <p:nvPicPr>
          <p:cNvPr id="9" name="Picture 4" descr="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11961"/>
            <a:ext cx="8458200"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992897" y="2884151"/>
            <a:ext cx="433083" cy="610757"/>
          </a:xfrm>
          <a:prstGeom prst="rect">
            <a:avLst/>
          </a:prstGeom>
        </p:spPr>
      </p:pic>
      <p:pic>
        <p:nvPicPr>
          <p:cNvPr id="5" name="图片 4"/>
          <p:cNvPicPr>
            <a:picLocks noChangeAspect="1"/>
          </p:cNvPicPr>
          <p:nvPr/>
        </p:nvPicPr>
        <p:blipFill>
          <a:blip r:embed="rId3"/>
          <a:stretch>
            <a:fillRect/>
          </a:stretch>
        </p:blipFill>
        <p:spPr>
          <a:xfrm>
            <a:off x="3285476" y="1027905"/>
            <a:ext cx="433083" cy="610757"/>
          </a:xfrm>
          <a:prstGeom prst="rect">
            <a:avLst/>
          </a:prstGeom>
        </p:spPr>
      </p:pic>
      <p:pic>
        <p:nvPicPr>
          <p:cNvPr id="8" name="图片 7"/>
          <p:cNvPicPr>
            <a:picLocks noChangeAspect="1"/>
          </p:cNvPicPr>
          <p:nvPr/>
        </p:nvPicPr>
        <p:blipFill>
          <a:blip r:embed="rId3"/>
          <a:stretch>
            <a:fillRect/>
          </a:stretch>
        </p:blipFill>
        <p:spPr>
          <a:xfrm>
            <a:off x="3261973" y="4678047"/>
            <a:ext cx="433083" cy="610757"/>
          </a:xfrm>
          <a:prstGeom prst="rect">
            <a:avLst/>
          </a:prstGeom>
        </p:spPr>
      </p:pic>
      <p:pic>
        <p:nvPicPr>
          <p:cNvPr id="10" name="图片 9"/>
          <p:cNvPicPr>
            <a:picLocks noChangeAspect="1"/>
          </p:cNvPicPr>
          <p:nvPr/>
        </p:nvPicPr>
        <p:blipFill>
          <a:blip r:embed="rId3"/>
          <a:stretch>
            <a:fillRect/>
          </a:stretch>
        </p:blipFill>
        <p:spPr>
          <a:xfrm>
            <a:off x="1226359" y="4046017"/>
            <a:ext cx="433083" cy="610757"/>
          </a:xfrm>
          <a:prstGeom prst="rect">
            <a:avLst/>
          </a:prstGeom>
        </p:spPr>
      </p:pic>
      <p:pic>
        <p:nvPicPr>
          <p:cNvPr id="11" name="图片 10"/>
          <p:cNvPicPr>
            <a:picLocks noChangeAspect="1"/>
          </p:cNvPicPr>
          <p:nvPr/>
        </p:nvPicPr>
        <p:blipFill>
          <a:blip r:embed="rId3"/>
          <a:stretch>
            <a:fillRect/>
          </a:stretch>
        </p:blipFill>
        <p:spPr>
          <a:xfrm>
            <a:off x="1368201" y="1385309"/>
            <a:ext cx="433083" cy="610757"/>
          </a:xfrm>
          <a:prstGeom prst="rect">
            <a:avLst/>
          </a:prstGeom>
        </p:spPr>
      </p:pic>
      <p:pic>
        <p:nvPicPr>
          <p:cNvPr id="12" name="图片 11"/>
          <p:cNvPicPr>
            <a:picLocks noChangeAspect="1"/>
          </p:cNvPicPr>
          <p:nvPr/>
        </p:nvPicPr>
        <p:blipFill>
          <a:blip r:embed="rId3"/>
          <a:stretch>
            <a:fillRect/>
          </a:stretch>
        </p:blipFill>
        <p:spPr>
          <a:xfrm>
            <a:off x="8863316" y="6027993"/>
            <a:ext cx="402603" cy="567773"/>
          </a:xfrm>
          <a:prstGeom prst="rect">
            <a:avLst/>
          </a:prstGeom>
        </p:spPr>
      </p:pic>
    </p:spTree>
    <p:extLst>
      <p:ext uri="{BB962C8B-B14F-4D97-AF65-F5344CB8AC3E}">
        <p14:creationId xmlns:p14="http://schemas.microsoft.com/office/powerpoint/2010/main" val="28264388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密度偏振</a:t>
            </a:r>
            <a:r>
              <a:rPr lang="zh-CN" altLang="en-US" b="1" dirty="0">
                <a:latin typeface="华文宋体" panose="02010600040101010101" pitchFamily="2" charset="-122"/>
                <a:ea typeface="华文宋体" panose="02010600040101010101" pitchFamily="2" charset="-122"/>
              </a:rPr>
              <a:t>观测效果</a:t>
            </a:r>
            <a:r>
              <a:rPr lang="zh-CN" altLang="en-US" b="1" dirty="0" smtClean="0">
                <a:latin typeface="华文宋体" panose="02010600040101010101" pitchFamily="2" charset="-122"/>
                <a:ea typeface="华文宋体" panose="02010600040101010101" pitchFamily="2" charset="-122"/>
              </a:rPr>
              <a:t>（平面波密度扰动）</a:t>
            </a:r>
            <a:endParaRPr lang="zh-CN" altLang="en-US" b="1" dirty="0">
              <a:latin typeface="华文宋体" panose="02010600040101010101" pitchFamily="2" charset="-122"/>
              <a:ea typeface="华文宋体" panose="02010600040101010101" pitchFamily="2" charset="-122"/>
            </a:endParaRPr>
          </a:p>
          <a:p>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751408" y="4656774"/>
            <a:ext cx="10602391" cy="1569660"/>
          </a:xfrm>
          <a:prstGeom prst="rect">
            <a:avLst/>
          </a:prstGeom>
        </p:spPr>
        <p:txBody>
          <a:bodyPr wrap="square">
            <a:spAutoFit/>
          </a:bodyPr>
          <a:lstStyle/>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平面波密度扰动造成的全天极化。</a:t>
            </a: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853" y="1690688"/>
            <a:ext cx="5143500" cy="3381375"/>
          </a:xfrm>
          <a:prstGeom prst="rect">
            <a:avLst/>
          </a:prstGeom>
        </p:spPr>
      </p:pic>
    </p:spTree>
    <p:extLst>
      <p:ext uri="{BB962C8B-B14F-4D97-AF65-F5344CB8AC3E}">
        <p14:creationId xmlns:p14="http://schemas.microsoft.com/office/powerpoint/2010/main" val="12796045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引力波偏振</a:t>
            </a:r>
            <a:r>
              <a:rPr lang="zh-CN" altLang="en-US" b="1" dirty="0">
                <a:latin typeface="华文宋体" panose="02010600040101010101" pitchFamily="2" charset="-122"/>
                <a:ea typeface="华文宋体" panose="02010600040101010101" pitchFamily="2" charset="-122"/>
              </a:rPr>
              <a:t>观测效果（最简单例子）</a:t>
            </a:r>
          </a:p>
          <a:p>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751408" y="4656774"/>
            <a:ext cx="10602391" cy="1938992"/>
          </a:xfrm>
          <a:prstGeom prst="rect">
            <a:avLst/>
          </a:prstGeom>
        </p:spPr>
        <p:txBody>
          <a:bodyPr wrap="square">
            <a:spAutoFit/>
          </a:bodyPr>
          <a:lstStyle/>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引力波偏振观测效果比较复杂。从不同角度看，效果如上图（</a:t>
            </a:r>
            <a:r>
              <a:rPr lang="zh-CN" altLang="en-US" sz="2400" dirty="0" smtClean="0">
                <a:latin typeface="黑体" panose="02010609060101010101" pitchFamily="49" charset="-122"/>
                <a:ea typeface="黑体" panose="02010609060101010101" pitchFamily="49" charset="-122"/>
              </a:rPr>
              <a:t>注意，对右边引力波偏振，随着观察角度变化，偏振的方向在转动</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p:txBody>
      </p:sp>
      <p:pic>
        <p:nvPicPr>
          <p:cNvPr id="13" name="Picture 4" descr="quadr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303" y="1417320"/>
            <a:ext cx="55626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035801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引力波偏振</a:t>
            </a:r>
            <a:r>
              <a:rPr lang="zh-CN" altLang="en-US" b="1" dirty="0">
                <a:latin typeface="华文宋体" panose="02010600040101010101" pitchFamily="2" charset="-122"/>
                <a:ea typeface="华文宋体" panose="02010600040101010101" pitchFamily="2" charset="-122"/>
              </a:rPr>
              <a:t>观测效果（最简单例子）</a:t>
            </a:r>
          </a:p>
          <a:p>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751408" y="4575494"/>
            <a:ext cx="10602391" cy="1806264"/>
          </a:xfrm>
          <a:prstGeom prst="rect">
            <a:avLst/>
          </a:prstGeom>
        </p:spPr>
        <p:txBody>
          <a:bodyPr wrap="square">
            <a:spAutoFit/>
          </a:bodyPr>
          <a:lstStyle/>
          <a:p>
            <a:pPr>
              <a:lnSpc>
                <a:spcPct val="120000"/>
              </a:lnSpc>
            </a:pPr>
            <a:endParaRPr lang="en-US" altLang="zh-CN" sz="2400" b="1" dirty="0">
              <a:latin typeface="宋体" panose="02010600030101010101" pitchFamily="2" charset="-122"/>
              <a:ea typeface="宋体" panose="02010600030101010101" pitchFamily="2" charset="-122"/>
            </a:endParaRPr>
          </a:p>
          <a:p>
            <a:pPr marL="342900" indent="-342900">
              <a:lnSpc>
                <a:spcPct val="120000"/>
              </a:lnSpc>
              <a:buFont typeface="Arial" panose="020B0604020202020204" pitchFamily="34" charset="0"/>
              <a:buChar char="•"/>
            </a:pPr>
            <a:r>
              <a:rPr lang="zh-CN" altLang="en-US" sz="2400" b="1" dirty="0" smtClean="0">
                <a:latin typeface="宋体" panose="02010600030101010101" pitchFamily="2" charset="-122"/>
                <a:ea typeface="宋体" panose="02010600030101010101" pitchFamily="2" charset="-122"/>
              </a:rPr>
              <a:t>在这个最简单的情况下，引力波极化的结果已经不再严格地沿着南</a:t>
            </a:r>
            <a:r>
              <a:rPr lang="en-US" altLang="zh-CN" sz="2400" b="1" dirty="0" smtClean="0">
                <a:latin typeface="宋体" panose="02010600030101010101" pitchFamily="2" charset="-122"/>
                <a:ea typeface="宋体" panose="02010600030101010101" pitchFamily="2" charset="-122"/>
              </a:rPr>
              <a:t>-</a:t>
            </a:r>
            <a:r>
              <a:rPr lang="zh-CN" altLang="en-US" sz="2400" b="1" dirty="0" smtClean="0">
                <a:latin typeface="宋体" panose="02010600030101010101" pitchFamily="2" charset="-122"/>
                <a:ea typeface="宋体" panose="02010600030101010101" pitchFamily="2" charset="-122"/>
              </a:rPr>
              <a:t>北方向，可以与密度扰动极化区分开来（虽然是最简单的情形，也已经足够复杂了。右图大家试着想吧）</a:t>
            </a:r>
            <a:endParaRPr lang="en-US" altLang="zh-CN" sz="2400" b="1" dirty="0" smtClean="0">
              <a:latin typeface="宋体" panose="02010600030101010101" pitchFamily="2" charset="-122"/>
              <a:ea typeface="宋体" panose="02010600030101010101" pitchFamily="2" charset="-122"/>
            </a:endParaRPr>
          </a:p>
        </p:txBody>
      </p:sp>
      <p:pic>
        <p:nvPicPr>
          <p:cNvPr id="5" name="Picture 4" descr="sphereg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52601"/>
            <a:ext cx="74676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4662959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793" y="612915"/>
            <a:ext cx="7334847" cy="4400908"/>
          </a:xfrm>
          <a:prstGeom prst="rect">
            <a:avLst/>
          </a:prstGeom>
        </p:spPr>
      </p:pic>
      <p:sp>
        <p:nvSpPr>
          <p:cNvPr id="4" name="矩形 3"/>
          <p:cNvSpPr/>
          <p:nvPr/>
        </p:nvSpPr>
        <p:spPr>
          <a:xfrm>
            <a:off x="3232447" y="5367774"/>
            <a:ext cx="7417415" cy="1200329"/>
          </a:xfrm>
          <a:prstGeom prst="rect">
            <a:avLst/>
          </a:prstGeom>
        </p:spPr>
        <p:txBody>
          <a:bodyPr wrap="none">
            <a:spAutoFit/>
          </a:bodyPr>
          <a:lstStyle/>
          <a:p>
            <a:pPr>
              <a:lnSpc>
                <a:spcPct val="150000"/>
              </a:lnSpc>
            </a:pPr>
            <a:r>
              <a:rPr lang="zh-CN" altLang="en-US" sz="2400" b="1" dirty="0">
                <a:latin typeface="华文宋体" panose="02010600040101010101" pitchFamily="2" charset="-122"/>
                <a:ea typeface="华文宋体" panose="02010600040101010101" pitchFamily="2" charset="-122"/>
              </a:rPr>
              <a:t>实际</a:t>
            </a:r>
            <a:r>
              <a:rPr lang="zh-CN" altLang="en-US" sz="2400" b="1" dirty="0" smtClean="0">
                <a:latin typeface="华文宋体" panose="02010600040101010101" pitchFamily="2" charset="-122"/>
                <a:ea typeface="华文宋体" panose="02010600040101010101" pitchFamily="2" charset="-122"/>
              </a:rPr>
              <a:t>观测中，引力波会产生</a:t>
            </a:r>
            <a:r>
              <a:rPr lang="zh-CN" altLang="en-US" sz="2400" b="1" dirty="0">
                <a:latin typeface="华文宋体" panose="02010600040101010101" pitchFamily="2" charset="-122"/>
                <a:ea typeface="华文宋体" panose="02010600040101010101" pitchFamily="2" charset="-122"/>
              </a:rPr>
              <a:t>有旋量</a:t>
            </a:r>
            <a:r>
              <a:rPr lang="zh-CN" altLang="en-US" sz="2400" b="1" dirty="0" smtClean="0">
                <a:latin typeface="华文宋体" panose="02010600040101010101" pitchFamily="2" charset="-122"/>
                <a:ea typeface="华文宋体" panose="02010600040101010101" pitchFamily="2" charset="-122"/>
              </a:rPr>
              <a:t>的</a:t>
            </a:r>
            <a:r>
              <a:rPr lang="en-US" altLang="zh-CN" sz="2400" b="1" dirty="0" smtClean="0">
                <a:latin typeface="华文宋体" panose="02010600040101010101" pitchFamily="2" charset="-122"/>
                <a:ea typeface="华文宋体" panose="02010600040101010101" pitchFamily="2" charset="-122"/>
              </a:rPr>
              <a:t>B-</a:t>
            </a:r>
            <a:r>
              <a:rPr lang="zh-CN" altLang="en-US" sz="2400" b="1" dirty="0" smtClean="0">
                <a:latin typeface="华文宋体" panose="02010600040101010101" pitchFamily="2" charset="-122"/>
                <a:ea typeface="华文宋体" panose="02010600040101010101" pitchFamily="2" charset="-122"/>
              </a:rPr>
              <a:t>模式极化场。</a:t>
            </a:r>
            <a:endParaRPr lang="en-US" altLang="zh-CN" sz="2400" b="1" dirty="0" smtClean="0">
              <a:latin typeface="华文宋体" panose="02010600040101010101" pitchFamily="2" charset="-122"/>
              <a:ea typeface="华文宋体" panose="02010600040101010101" pitchFamily="2" charset="-122"/>
            </a:endParaRPr>
          </a:p>
          <a:p>
            <a:pPr>
              <a:lnSpc>
                <a:spcPct val="150000"/>
              </a:lnSpc>
            </a:pPr>
            <a:r>
              <a:rPr lang="en-US" altLang="zh-CN" sz="2400" dirty="0" smtClean="0">
                <a:latin typeface="黑体" panose="02010609060101010101" pitchFamily="49" charset="-122"/>
                <a:ea typeface="黑体" panose="02010609060101010101" pitchFamily="49" charset="-122"/>
              </a:rPr>
              <a:t>CMB</a:t>
            </a:r>
            <a:r>
              <a:rPr lang="zh-CN" altLang="en-US" sz="2400" dirty="0" smtClean="0">
                <a:latin typeface="黑体" panose="02010609060101010101" pitchFamily="49" charset="-122"/>
                <a:ea typeface="黑体" panose="02010609060101010101" pitchFamily="49" charset="-122"/>
              </a:rPr>
              <a:t>极化的</a:t>
            </a:r>
            <a:r>
              <a:rPr lang="en-US" altLang="zh-CN" sz="2400" dirty="0" smtClean="0">
                <a:latin typeface="黑体" panose="02010609060101010101" pitchFamily="49" charset="-122"/>
                <a:ea typeface="黑体" panose="02010609060101010101" pitchFamily="49" charset="-122"/>
              </a:rPr>
              <a:t>B-</a:t>
            </a:r>
            <a:r>
              <a:rPr lang="zh-CN" altLang="en-US" sz="2400" dirty="0" smtClean="0">
                <a:latin typeface="黑体" panose="02010609060101010101" pitchFamily="49" charset="-122"/>
                <a:ea typeface="黑体" panose="02010609060101010101" pitchFamily="49" charset="-122"/>
              </a:rPr>
              <a:t>模式可作为原初引力波存在的观测证据。</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2385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83264"/>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Measured by FIRAS on COBE.</a:t>
            </a:r>
          </a:p>
        </p:txBody>
      </p:sp>
      <p:pic>
        <p:nvPicPr>
          <p:cNvPr id="9" name="图片 8"/>
          <p:cNvPicPr>
            <a:picLocks noChangeAspect="1"/>
          </p:cNvPicPr>
          <p:nvPr/>
        </p:nvPicPr>
        <p:blipFill>
          <a:blip r:embed="rId2"/>
          <a:stretch>
            <a:fillRect/>
          </a:stretch>
        </p:blipFill>
        <p:spPr>
          <a:xfrm>
            <a:off x="4872378" y="787948"/>
            <a:ext cx="6346801" cy="4966401"/>
          </a:xfrm>
          <a:prstGeom prst="rect">
            <a:avLst/>
          </a:prstGeom>
        </p:spPr>
      </p:pic>
      <p:pic>
        <p:nvPicPr>
          <p:cNvPr id="3" name="图片 2"/>
          <p:cNvPicPr>
            <a:picLocks noChangeAspect="1"/>
          </p:cNvPicPr>
          <p:nvPr/>
        </p:nvPicPr>
        <p:blipFill>
          <a:blip r:embed="rId3"/>
          <a:stretch>
            <a:fillRect/>
          </a:stretch>
        </p:blipFill>
        <p:spPr>
          <a:xfrm>
            <a:off x="419978" y="2215250"/>
            <a:ext cx="4452400" cy="1231334"/>
          </a:xfrm>
          <a:prstGeom prst="rect">
            <a:avLst/>
          </a:prstGeom>
        </p:spPr>
      </p:pic>
    </p:spTree>
    <p:extLst>
      <p:ext uri="{BB962C8B-B14F-4D97-AF65-F5344CB8AC3E}">
        <p14:creationId xmlns:p14="http://schemas.microsoft.com/office/powerpoint/2010/main" val="416373719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7355" y="2097035"/>
            <a:ext cx="1877437" cy="1113766"/>
          </a:xfrm>
          <a:prstGeom prst="rect">
            <a:avLst/>
          </a:prstGeom>
        </p:spPr>
        <p:txBody>
          <a:bodyPr wrap="none">
            <a:spAutoFit/>
          </a:bodyPr>
          <a:lstStyle/>
          <a:p>
            <a:pPr>
              <a:lnSpc>
                <a:spcPct val="150000"/>
              </a:lnSpc>
            </a:pPr>
            <a:r>
              <a:rPr lang="en-US" altLang="zh-CN" sz="2400" dirty="0" smtClean="0">
                <a:latin typeface="黑体" panose="02010609060101010101" pitchFamily="49" charset="-122"/>
                <a:ea typeface="黑体" panose="02010609060101010101" pitchFamily="49" charset="-122"/>
              </a:rPr>
              <a:t>Planck</a:t>
            </a:r>
          </a:p>
          <a:p>
            <a:pPr>
              <a:lnSpc>
                <a:spcPct val="150000"/>
              </a:lnSpc>
            </a:pP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卫星极化图</a:t>
            </a:r>
            <a:endParaRPr lang="zh-CN" altLang="en-US" sz="24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700752" cy="6858000"/>
          </a:xfrm>
          <a:prstGeom prst="rect">
            <a:avLst/>
          </a:prstGeom>
        </p:spPr>
      </p:pic>
    </p:spTree>
    <p:extLst>
      <p:ext uri="{BB962C8B-B14F-4D97-AF65-F5344CB8AC3E}">
        <p14:creationId xmlns:p14="http://schemas.microsoft.com/office/powerpoint/2010/main" val="3421558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62" y="0"/>
            <a:ext cx="6858000" cy="6858000"/>
          </a:xfrm>
          <a:prstGeom prst="rect">
            <a:avLst/>
          </a:prstGeom>
        </p:spPr>
      </p:pic>
      <p:sp>
        <p:nvSpPr>
          <p:cNvPr id="7" name="矩形 6"/>
          <p:cNvSpPr/>
          <p:nvPr/>
        </p:nvSpPr>
        <p:spPr>
          <a:xfrm>
            <a:off x="9967355" y="2097035"/>
            <a:ext cx="1877437" cy="1113766"/>
          </a:xfrm>
          <a:prstGeom prst="rect">
            <a:avLst/>
          </a:prstGeom>
        </p:spPr>
        <p:txBody>
          <a:bodyPr wrap="none">
            <a:spAutoFit/>
          </a:bodyPr>
          <a:lstStyle/>
          <a:p>
            <a:pPr>
              <a:lnSpc>
                <a:spcPct val="150000"/>
              </a:lnSpc>
            </a:pPr>
            <a:r>
              <a:rPr lang="en-US" altLang="zh-CN" sz="2400" dirty="0" smtClean="0">
                <a:latin typeface="黑体" panose="02010609060101010101" pitchFamily="49" charset="-122"/>
                <a:ea typeface="黑体" panose="02010609060101010101" pitchFamily="49" charset="-122"/>
              </a:rPr>
              <a:t>Planck</a:t>
            </a:r>
          </a:p>
          <a:p>
            <a:pPr>
              <a:lnSpc>
                <a:spcPct val="150000"/>
              </a:lnSpc>
            </a:pP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卫星极化图</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320842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08600" y="5358981"/>
            <a:ext cx="7417415" cy="1200329"/>
          </a:xfrm>
          <a:prstGeom prst="rect">
            <a:avLst/>
          </a:prstGeom>
        </p:spPr>
        <p:txBody>
          <a:bodyPr wrap="none">
            <a:spAutoFit/>
          </a:bodyPr>
          <a:lstStyle/>
          <a:p>
            <a:pPr algn="ctr">
              <a:lnSpc>
                <a:spcPct val="150000"/>
              </a:lnSpc>
            </a:pPr>
            <a:r>
              <a:rPr lang="en-US" altLang="zh-CN" sz="2400" dirty="0" smtClean="0">
                <a:latin typeface="黑体" panose="02010609060101010101" pitchFamily="49" charset="-122"/>
                <a:ea typeface="黑体" panose="02010609060101010101" pitchFamily="49" charset="-122"/>
              </a:rPr>
              <a:t>CMB </a:t>
            </a:r>
            <a:r>
              <a:rPr lang="zh-CN" altLang="en-US" sz="2400" dirty="0" smtClean="0">
                <a:latin typeface="黑体" panose="02010609060101010101" pitchFamily="49" charset="-122"/>
                <a:ea typeface="黑体" panose="02010609060101010101" pitchFamily="49" charset="-122"/>
              </a:rPr>
              <a:t>极化角功率谱。</a:t>
            </a:r>
            <a:endParaRPr lang="en-US" altLang="zh-CN" sz="2400" dirty="0" smtClean="0">
              <a:latin typeface="黑体" panose="02010609060101010101" pitchFamily="49" charset="-122"/>
              <a:ea typeface="黑体" panose="02010609060101010101" pitchFamily="49" charset="-122"/>
            </a:endParaRPr>
          </a:p>
          <a:p>
            <a:pPr algn="ctr">
              <a:lnSpc>
                <a:spcPct val="150000"/>
              </a:lnSpc>
            </a:pPr>
            <a:r>
              <a:rPr lang="en-US" altLang="zh-CN" sz="2400" dirty="0" smtClean="0">
                <a:latin typeface="黑体" panose="02010609060101010101" pitchFamily="49" charset="-122"/>
                <a:ea typeface="黑体" panose="02010609060101010101" pitchFamily="49" charset="-122"/>
              </a:rPr>
              <a:t>TE</a:t>
            </a:r>
            <a:r>
              <a:rPr lang="zh-CN" altLang="en-US" sz="2400" dirty="0" smtClean="0">
                <a:latin typeface="黑体" panose="02010609060101010101" pitchFamily="49" charset="-122"/>
                <a:ea typeface="黑体" panose="02010609060101010101" pitchFamily="49" charset="-122"/>
              </a:rPr>
              <a:t>只有</a:t>
            </a:r>
            <a:r>
              <a:rPr lang="en-US" altLang="zh-CN" sz="2400" dirty="0" smtClean="0">
                <a:latin typeface="黑体" panose="02010609060101010101" pitchFamily="49" charset="-122"/>
                <a:ea typeface="黑体" panose="02010609060101010101" pitchFamily="49" charset="-122"/>
              </a:rPr>
              <a:t>TT</a:t>
            </a:r>
            <a:r>
              <a:rPr lang="zh-CN" altLang="en-US" sz="2400" dirty="0" smtClean="0">
                <a:latin typeface="黑体" panose="02010609060101010101" pitchFamily="49" charset="-122"/>
                <a:ea typeface="黑体" panose="02010609060101010101" pitchFamily="49" charset="-122"/>
              </a:rPr>
              <a:t>的</a:t>
            </a:r>
            <a:r>
              <a:rPr lang="en-US" altLang="zh-CN" sz="2400" dirty="0" smtClean="0">
                <a:latin typeface="黑体" panose="02010609060101010101" pitchFamily="49" charset="-122"/>
                <a:ea typeface="黑体" panose="02010609060101010101" pitchFamily="49" charset="-122"/>
              </a:rPr>
              <a:t>10%</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EE</a:t>
            </a:r>
            <a:r>
              <a:rPr lang="zh-CN" altLang="en-US" sz="2400" dirty="0" smtClean="0">
                <a:latin typeface="黑体" panose="02010609060101010101" pitchFamily="49" charset="-122"/>
                <a:ea typeface="黑体" panose="02010609060101010101" pitchFamily="49" charset="-122"/>
              </a:rPr>
              <a:t>只有</a:t>
            </a:r>
            <a:r>
              <a:rPr lang="en-US" altLang="zh-CN" sz="2400" dirty="0" smtClean="0">
                <a:latin typeface="黑体" panose="02010609060101010101" pitchFamily="49" charset="-122"/>
                <a:ea typeface="黑体" panose="02010609060101010101" pitchFamily="49" charset="-122"/>
              </a:rPr>
              <a:t>TT</a:t>
            </a:r>
            <a:r>
              <a:rPr lang="zh-CN" altLang="en-US" sz="2400" dirty="0" smtClean="0">
                <a:latin typeface="黑体" panose="02010609060101010101" pitchFamily="49" charset="-122"/>
                <a:ea typeface="黑体" panose="02010609060101010101" pitchFamily="49" charset="-122"/>
              </a:rPr>
              <a:t>的</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BB</a:t>
            </a:r>
            <a:r>
              <a:rPr lang="zh-CN" altLang="en-US" sz="2400" dirty="0" smtClean="0">
                <a:latin typeface="黑体" panose="02010609060101010101" pitchFamily="49" charset="-122"/>
                <a:ea typeface="黑体" panose="02010609060101010101" pitchFamily="49" charset="-122"/>
              </a:rPr>
              <a:t>还要小一个量级。</a:t>
            </a:r>
            <a:endParaRPr lang="zh-CN" altLang="en-US" sz="24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3572103" y="472622"/>
            <a:ext cx="5090407" cy="4626916"/>
          </a:xfrm>
          <a:prstGeom prst="rect">
            <a:avLst/>
          </a:prstGeom>
        </p:spPr>
      </p:pic>
    </p:spTree>
    <p:extLst>
      <p:ext uri="{BB962C8B-B14F-4D97-AF65-F5344CB8AC3E}">
        <p14:creationId xmlns:p14="http://schemas.microsoft.com/office/powerpoint/2010/main" val="9134168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425" y="403347"/>
            <a:ext cx="7920405" cy="5448692"/>
          </a:xfrm>
          <a:prstGeom prst="rect">
            <a:avLst/>
          </a:prstGeom>
        </p:spPr>
      </p:pic>
      <p:sp>
        <p:nvSpPr>
          <p:cNvPr id="7" name="矩形 6"/>
          <p:cNvSpPr/>
          <p:nvPr/>
        </p:nvSpPr>
        <p:spPr>
          <a:xfrm>
            <a:off x="1793008" y="6062365"/>
            <a:ext cx="9264076" cy="646331"/>
          </a:xfrm>
          <a:prstGeom prst="rect">
            <a:avLst/>
          </a:prstGeom>
        </p:spPr>
        <p:txBody>
          <a:bodyPr wrap="none">
            <a:spAutoFit/>
          </a:bodyPr>
          <a:lstStyle/>
          <a:p>
            <a:pPr algn="ctr">
              <a:lnSpc>
                <a:spcPct val="150000"/>
              </a:lnSpc>
            </a:pPr>
            <a:r>
              <a:rPr lang="en-US" altLang="zh-CN" sz="2400" dirty="0" smtClean="0">
                <a:latin typeface="黑体" panose="02010609060101010101" pitchFamily="49" charset="-122"/>
                <a:ea typeface="黑体" panose="02010609060101010101" pitchFamily="49" charset="-122"/>
              </a:rPr>
              <a:t>CMB </a:t>
            </a:r>
            <a:r>
              <a:rPr lang="zh-CN" altLang="en-US" sz="2400" dirty="0" smtClean="0">
                <a:latin typeface="黑体" panose="02010609060101010101" pitchFamily="49" charset="-122"/>
                <a:ea typeface="黑体" panose="02010609060101010101" pitchFamily="49" charset="-122"/>
              </a:rPr>
              <a:t>极化角功率谱。注意小尺度上 </a:t>
            </a:r>
            <a:r>
              <a:rPr lang="en-US" altLang="zh-CN" sz="2400" dirty="0" smtClean="0">
                <a:latin typeface="黑体" panose="02010609060101010101" pitchFamily="49" charset="-122"/>
                <a:ea typeface="黑体" panose="02010609060101010101" pitchFamily="49" charset="-122"/>
              </a:rPr>
              <a:t>CMB lensing </a:t>
            </a:r>
            <a:r>
              <a:rPr lang="zh-CN" altLang="en-US" sz="2400" dirty="0" smtClean="0">
                <a:latin typeface="黑体" panose="02010609060101010101" pitchFamily="49" charset="-122"/>
                <a:ea typeface="黑体" panose="02010609060101010101" pitchFamily="49" charset="-122"/>
              </a:rPr>
              <a:t>对</a:t>
            </a:r>
            <a:r>
              <a:rPr lang="en-US" altLang="zh-CN" sz="2400" dirty="0" smtClean="0">
                <a:latin typeface="黑体" panose="02010609060101010101" pitchFamily="49" charset="-122"/>
                <a:ea typeface="黑体" panose="02010609060101010101" pitchFamily="49" charset="-122"/>
              </a:rPr>
              <a:t>BB</a:t>
            </a:r>
            <a:r>
              <a:rPr lang="zh-CN" altLang="en-US" sz="2400" dirty="0" smtClean="0">
                <a:latin typeface="黑体" panose="02010609060101010101" pitchFamily="49" charset="-122"/>
                <a:ea typeface="黑体" panose="02010609060101010101" pitchFamily="49" charset="-122"/>
              </a:rPr>
              <a:t>会造成干扰。</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7268470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44320" y="1853882"/>
            <a:ext cx="9144000" cy="2900997"/>
          </a:xfrm>
        </p:spPr>
        <p:txBody>
          <a:bodyPr>
            <a:normAutofit fontScale="90000"/>
          </a:bodyPr>
          <a:lstStyle/>
          <a:p>
            <a:pPr>
              <a:lnSpc>
                <a:spcPct val="150000"/>
              </a:lnSpc>
            </a:pPr>
            <a:r>
              <a:rPr lang="en-US" altLang="zh-CN" b="1" dirty="0" smtClean="0">
                <a:latin typeface="华文宋体" panose="02010600040101010101" pitchFamily="2" charset="-122"/>
                <a:ea typeface="华文宋体" panose="02010600040101010101" pitchFamily="2" charset="-122"/>
              </a:rPr>
              <a:t>4.6 </a:t>
            </a:r>
            <a:r>
              <a:rPr lang="zh-CN" altLang="en-US" b="1" dirty="0" smtClean="0">
                <a:latin typeface="华文宋体" panose="02010600040101010101" pitchFamily="2" charset="-122"/>
                <a:ea typeface="华文宋体" panose="02010600040101010101" pitchFamily="2" charset="-122"/>
              </a:rPr>
              <a:t>引力势演化方程</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a:latin typeface="华文宋体" panose="02010600040101010101" pitchFamily="2" charset="-122"/>
                <a:ea typeface="华文宋体" panose="02010600040101010101" pitchFamily="2" charset="-122"/>
              </a:rPr>
              <a:t>（</a:t>
            </a:r>
            <a:r>
              <a:rPr lang="en-US" altLang="zh-CN" b="1" dirty="0" smtClean="0">
                <a:latin typeface="华文宋体" panose="02010600040101010101" pitchFamily="2" charset="-122"/>
                <a:ea typeface="华文宋体" panose="02010600040101010101" pitchFamily="2" charset="-122"/>
              </a:rPr>
              <a:t>Einstein</a:t>
            </a:r>
            <a:r>
              <a:rPr lang="zh-CN" altLang="en-US" b="1" dirty="0" smtClean="0">
                <a:latin typeface="华文宋体" panose="02010600040101010101" pitchFamily="2" charset="-122"/>
                <a:ea typeface="华文宋体" panose="02010600040101010101" pitchFamily="2" charset="-122"/>
              </a:rPr>
              <a:t>场方程</a:t>
            </a: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一阶扰动计算）</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3520590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37340" y="1507186"/>
            <a:ext cx="9363086" cy="496751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考虑时空受到弱引力场的扰动，那么度规满足</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注意：这里的             等于牛顿势（有兴趣同学可计算</a:t>
            </a:r>
            <a:r>
              <a:rPr lang="en-US" altLang="zh-CN" sz="2400" b="1" dirty="0" err="1" smtClean="0">
                <a:latin typeface="华文宋体" panose="02010600040101010101" pitchFamily="2" charset="-122"/>
                <a:ea typeface="华文宋体" panose="02010600040101010101" pitchFamily="2" charset="-122"/>
              </a:rPr>
              <a:t>Dodelson</a:t>
            </a:r>
            <a:r>
              <a:rPr lang="zh-CN" altLang="en-US" sz="2400" b="1" dirty="0" smtClean="0">
                <a:latin typeface="华文宋体" panose="02010600040101010101" pitchFamily="2" charset="-122"/>
                <a:ea typeface="华文宋体" panose="02010600040101010101" pitchFamily="2" charset="-122"/>
              </a:rPr>
              <a:t>书作业</a:t>
            </a:r>
            <a:r>
              <a:rPr lang="en-US" altLang="zh-CN" sz="2400" b="1" dirty="0" smtClean="0">
                <a:latin typeface="华文宋体" panose="02010600040101010101" pitchFamily="2" charset="-122"/>
                <a:ea typeface="华文宋体" panose="02010600040101010101" pitchFamily="2" charset="-122"/>
              </a:rPr>
              <a:t>2.3</a:t>
            </a:r>
            <a:r>
              <a:rPr lang="zh-CN" altLang="en-US" sz="2400" b="1" dirty="0" smtClean="0">
                <a:latin typeface="华文宋体" panose="02010600040101010101" pitchFamily="2" charset="-122"/>
                <a:ea typeface="华文宋体" panose="02010600040101010101" pitchFamily="2" charset="-122"/>
              </a:rPr>
              <a:t>，从弱引力场度规推导出牛顿运动方程）</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插一句：这里只考虑了标量扰动，并采用了牛顿规范。</a:t>
            </a:r>
            <a:endParaRPr lang="en-US" altLang="zh-CN" sz="2400" b="1" dirty="0" smtClean="0">
              <a:latin typeface="华文宋体" panose="02010600040101010101" pitchFamily="2" charset="-122"/>
              <a:ea typeface="华文宋体" panose="02010600040101010101" pitchFamily="2" charset="-122"/>
            </a:endParaRPr>
          </a:p>
        </p:txBody>
      </p:sp>
      <p:pic>
        <p:nvPicPr>
          <p:cNvPr id="7" name="图片 6"/>
          <p:cNvPicPr>
            <a:picLocks noChangeAspect="1"/>
          </p:cNvPicPr>
          <p:nvPr/>
        </p:nvPicPr>
        <p:blipFill>
          <a:blip r:embed="rId2"/>
          <a:stretch>
            <a:fillRect/>
          </a:stretch>
        </p:blipFill>
        <p:spPr>
          <a:xfrm>
            <a:off x="3484705" y="2509444"/>
            <a:ext cx="4752916" cy="2052396"/>
          </a:xfrm>
          <a:prstGeom prst="rect">
            <a:avLst/>
          </a:prstGeom>
        </p:spPr>
      </p:pic>
      <p:pic>
        <p:nvPicPr>
          <p:cNvPr id="4" name="图片 3"/>
          <p:cNvPicPr>
            <a:picLocks noChangeAspect="1"/>
          </p:cNvPicPr>
          <p:nvPr/>
        </p:nvPicPr>
        <p:blipFill>
          <a:blip r:embed="rId3"/>
          <a:stretch>
            <a:fillRect/>
          </a:stretch>
        </p:blipFill>
        <p:spPr>
          <a:xfrm>
            <a:off x="3720189" y="5058304"/>
            <a:ext cx="905687" cy="458575"/>
          </a:xfrm>
          <a:prstGeom prst="rect">
            <a:avLst/>
          </a:prstGeom>
        </p:spPr>
      </p:pic>
    </p:spTree>
    <p:extLst>
      <p:ext uri="{BB962C8B-B14F-4D97-AF65-F5344CB8AC3E}">
        <p14:creationId xmlns:p14="http://schemas.microsoft.com/office/powerpoint/2010/main" val="26040522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96574" y="2228091"/>
            <a:ext cx="4752916" cy="2052396"/>
          </a:xfrm>
          <a:prstGeom prst="rect">
            <a:avLst/>
          </a:prstGeom>
        </p:spPr>
      </p:pic>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计算这个度规的</a:t>
            </a:r>
            <a:r>
              <a:rPr lang="en-US" altLang="zh-CN" b="1" dirty="0" smtClean="0">
                <a:latin typeface="华文宋体" panose="02010600040101010101" pitchFamily="2" charset="-122"/>
                <a:ea typeface="华文宋体" panose="02010600040101010101" pitchFamily="2" charset="-122"/>
              </a:rPr>
              <a:t>Einstein</a:t>
            </a:r>
            <a:r>
              <a:rPr lang="zh-CN" altLang="en-US" b="1" dirty="0" smtClean="0">
                <a:latin typeface="华文宋体" panose="02010600040101010101" pitchFamily="2" charset="-122"/>
                <a:ea typeface="华文宋体" panose="02010600040101010101" pitchFamily="2" charset="-122"/>
              </a:rPr>
              <a:t>方程，</a:t>
            </a:r>
            <a:endParaRPr lang="en-US" altLang="zh-CN" b="1" dirty="0" smtClean="0">
              <a:latin typeface="华文宋体" panose="02010600040101010101" pitchFamily="2" charset="-122"/>
              <a:ea typeface="华文宋体" panose="02010600040101010101" pitchFamily="2" charset="-122"/>
            </a:endParaRPr>
          </a:p>
          <a:p>
            <a:r>
              <a:rPr lang="zh-CN" altLang="en-US" b="1" dirty="0" smtClean="0">
                <a:latin typeface="华文宋体" panose="02010600040101010101" pitchFamily="2" charset="-122"/>
                <a:ea typeface="华文宋体" panose="02010600040101010101" pitchFamily="2" charset="-122"/>
              </a:rPr>
              <a:t>方法很简单，过程很复杂</a:t>
            </a:r>
            <a:endParaRPr lang="zh-CN" altLang="en-US" b="1" dirty="0">
              <a:latin typeface="华文宋体" panose="02010600040101010101" pitchFamily="2" charset="-122"/>
              <a:ea typeface="华文宋体" panose="02010600040101010101" pitchFamily="2" charset="-122"/>
            </a:endParaRPr>
          </a:p>
        </p:txBody>
      </p:sp>
      <p:pic>
        <p:nvPicPr>
          <p:cNvPr id="8" name="图片 7"/>
          <p:cNvPicPr>
            <a:picLocks noChangeAspect="1"/>
          </p:cNvPicPr>
          <p:nvPr/>
        </p:nvPicPr>
        <p:blipFill>
          <a:blip r:embed="rId3"/>
          <a:stretch>
            <a:fillRect/>
          </a:stretch>
        </p:blipFill>
        <p:spPr>
          <a:xfrm>
            <a:off x="1735028" y="4723939"/>
            <a:ext cx="5593565" cy="1143099"/>
          </a:xfrm>
          <a:prstGeom prst="rect">
            <a:avLst/>
          </a:prstGeom>
        </p:spPr>
      </p:pic>
      <p:pic>
        <p:nvPicPr>
          <p:cNvPr id="9" name="图片 8"/>
          <p:cNvPicPr>
            <a:picLocks noChangeAspect="1"/>
          </p:cNvPicPr>
          <p:nvPr/>
        </p:nvPicPr>
        <p:blipFill>
          <a:blip r:embed="rId4"/>
          <a:stretch>
            <a:fillRect/>
          </a:stretch>
        </p:blipFill>
        <p:spPr>
          <a:xfrm>
            <a:off x="1913698" y="5789744"/>
            <a:ext cx="7308213" cy="678239"/>
          </a:xfrm>
          <a:prstGeom prst="rect">
            <a:avLst/>
          </a:prstGeom>
        </p:spPr>
      </p:pic>
    </p:spTree>
    <p:extLst>
      <p:ext uri="{BB962C8B-B14F-4D97-AF65-F5344CB8AC3E}">
        <p14:creationId xmlns:p14="http://schemas.microsoft.com/office/powerpoint/2010/main" val="20266568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先计算联络（还算简单，作为练习算一下）</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2195886" y="1706830"/>
            <a:ext cx="3193057" cy="472481"/>
          </a:xfrm>
          <a:prstGeom prst="rect">
            <a:avLst/>
          </a:prstGeom>
        </p:spPr>
      </p:pic>
      <p:pic>
        <p:nvPicPr>
          <p:cNvPr id="3" name="图片 2"/>
          <p:cNvPicPr>
            <a:picLocks noChangeAspect="1"/>
          </p:cNvPicPr>
          <p:nvPr/>
        </p:nvPicPr>
        <p:blipFill>
          <a:blip r:embed="rId3"/>
          <a:stretch>
            <a:fillRect/>
          </a:stretch>
        </p:blipFill>
        <p:spPr>
          <a:xfrm>
            <a:off x="2179453" y="2497998"/>
            <a:ext cx="4404742" cy="548688"/>
          </a:xfrm>
          <a:prstGeom prst="rect">
            <a:avLst/>
          </a:prstGeom>
        </p:spPr>
      </p:pic>
      <p:pic>
        <p:nvPicPr>
          <p:cNvPr id="4" name="图片 3"/>
          <p:cNvPicPr>
            <a:picLocks noChangeAspect="1"/>
          </p:cNvPicPr>
          <p:nvPr/>
        </p:nvPicPr>
        <p:blipFill>
          <a:blip r:embed="rId4"/>
          <a:stretch>
            <a:fillRect/>
          </a:stretch>
        </p:blipFill>
        <p:spPr>
          <a:xfrm>
            <a:off x="2195886" y="4160766"/>
            <a:ext cx="1874682" cy="746825"/>
          </a:xfrm>
          <a:prstGeom prst="rect">
            <a:avLst/>
          </a:prstGeom>
        </p:spPr>
      </p:pic>
      <p:pic>
        <p:nvPicPr>
          <p:cNvPr id="10" name="图片 9"/>
          <p:cNvPicPr>
            <a:picLocks noChangeAspect="1"/>
          </p:cNvPicPr>
          <p:nvPr/>
        </p:nvPicPr>
        <p:blipFill>
          <a:blip r:embed="rId5"/>
          <a:stretch>
            <a:fillRect/>
          </a:stretch>
        </p:blipFill>
        <p:spPr>
          <a:xfrm>
            <a:off x="2179453" y="3292722"/>
            <a:ext cx="3391194" cy="693480"/>
          </a:xfrm>
          <a:prstGeom prst="rect">
            <a:avLst/>
          </a:prstGeom>
        </p:spPr>
      </p:pic>
      <p:pic>
        <p:nvPicPr>
          <p:cNvPr id="7" name="图片 6"/>
          <p:cNvPicPr>
            <a:picLocks noChangeAspect="1"/>
          </p:cNvPicPr>
          <p:nvPr/>
        </p:nvPicPr>
        <p:blipFill>
          <a:blip r:embed="rId6"/>
          <a:stretch>
            <a:fillRect/>
          </a:stretch>
        </p:blipFill>
        <p:spPr>
          <a:xfrm>
            <a:off x="2063934" y="1059260"/>
            <a:ext cx="1691787" cy="502964"/>
          </a:xfrm>
          <a:prstGeom prst="rect">
            <a:avLst/>
          </a:prstGeom>
        </p:spPr>
      </p:pic>
      <p:pic>
        <p:nvPicPr>
          <p:cNvPr id="8" name="图片 7"/>
          <p:cNvPicPr>
            <a:picLocks noChangeAspect="1"/>
          </p:cNvPicPr>
          <p:nvPr/>
        </p:nvPicPr>
        <p:blipFill>
          <a:blip r:embed="rId7"/>
          <a:stretch>
            <a:fillRect/>
          </a:stretch>
        </p:blipFill>
        <p:spPr>
          <a:xfrm>
            <a:off x="2300380" y="5082155"/>
            <a:ext cx="3540375" cy="747870"/>
          </a:xfrm>
          <a:prstGeom prst="rect">
            <a:avLst/>
          </a:prstGeom>
        </p:spPr>
      </p:pic>
      <p:pic>
        <p:nvPicPr>
          <p:cNvPr id="9" name="图片 8"/>
          <p:cNvPicPr>
            <a:picLocks noChangeAspect="1"/>
          </p:cNvPicPr>
          <p:nvPr/>
        </p:nvPicPr>
        <p:blipFill>
          <a:blip r:embed="rId8"/>
          <a:stretch>
            <a:fillRect/>
          </a:stretch>
        </p:blipFill>
        <p:spPr>
          <a:xfrm>
            <a:off x="2251895" y="5830025"/>
            <a:ext cx="4085498" cy="612137"/>
          </a:xfrm>
          <a:prstGeom prst="rect">
            <a:avLst/>
          </a:prstGeom>
        </p:spPr>
      </p:pic>
    </p:spTree>
    <p:extLst>
      <p:ext uri="{BB962C8B-B14F-4D97-AF65-F5344CB8AC3E}">
        <p14:creationId xmlns:p14="http://schemas.microsoft.com/office/powerpoint/2010/main" val="37664688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先计算联络（还算简单，作为练习算一下）</a:t>
            </a:r>
            <a:endParaRPr lang="zh-CN" altLang="en-US" b="1" dirty="0">
              <a:latin typeface="华文宋体" panose="02010600040101010101" pitchFamily="2" charset="-122"/>
              <a:ea typeface="华文宋体" panose="02010600040101010101"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945695" y="-459230"/>
            <a:ext cx="4829493" cy="8585765"/>
          </a:xfrm>
          <a:prstGeom prst="rect">
            <a:avLst/>
          </a:prstGeom>
        </p:spPr>
      </p:pic>
    </p:spTree>
    <p:extLst>
      <p:ext uri="{BB962C8B-B14F-4D97-AF65-F5344CB8AC3E}">
        <p14:creationId xmlns:p14="http://schemas.microsoft.com/office/powerpoint/2010/main" val="37013219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先计算联络（还算简单，作为练习算一下）</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26691" y="-707585"/>
            <a:ext cx="4971733" cy="8838636"/>
          </a:xfrm>
          <a:prstGeom prst="rect">
            <a:avLst/>
          </a:prstGeom>
        </p:spPr>
      </p:pic>
    </p:spTree>
    <p:extLst>
      <p:ext uri="{BB962C8B-B14F-4D97-AF65-F5344CB8AC3E}">
        <p14:creationId xmlns:p14="http://schemas.microsoft.com/office/powerpoint/2010/main" val="337657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(COBE)</a:t>
            </a:r>
          </a:p>
        </p:txBody>
      </p:sp>
      <p:pic>
        <p:nvPicPr>
          <p:cNvPr id="3" name="图片 2"/>
          <p:cNvPicPr>
            <a:picLocks noChangeAspect="1"/>
          </p:cNvPicPr>
          <p:nvPr/>
        </p:nvPicPr>
        <p:blipFill>
          <a:blip r:embed="rId2"/>
          <a:stretch>
            <a:fillRect/>
          </a:stretch>
        </p:blipFill>
        <p:spPr>
          <a:xfrm>
            <a:off x="1938143" y="881428"/>
            <a:ext cx="8462760" cy="4983041"/>
          </a:xfrm>
          <a:prstGeom prst="rect">
            <a:avLst/>
          </a:prstGeom>
        </p:spPr>
      </p:pic>
      <p:pic>
        <p:nvPicPr>
          <p:cNvPr id="4" name="图片 3"/>
          <p:cNvPicPr>
            <a:picLocks noChangeAspect="1"/>
          </p:cNvPicPr>
          <p:nvPr/>
        </p:nvPicPr>
        <p:blipFill>
          <a:blip r:embed="rId3"/>
          <a:stretch>
            <a:fillRect/>
          </a:stretch>
        </p:blipFill>
        <p:spPr>
          <a:xfrm>
            <a:off x="1946936" y="958363"/>
            <a:ext cx="8384026" cy="5048943"/>
          </a:xfrm>
          <a:prstGeom prst="rect">
            <a:avLst/>
          </a:prstGeom>
        </p:spPr>
      </p:pic>
      <p:pic>
        <p:nvPicPr>
          <p:cNvPr id="2" name="图片 1"/>
          <p:cNvPicPr>
            <a:picLocks noChangeAspect="1"/>
          </p:cNvPicPr>
          <p:nvPr/>
        </p:nvPicPr>
        <p:blipFill>
          <a:blip r:embed="rId4"/>
          <a:stretch>
            <a:fillRect/>
          </a:stretch>
        </p:blipFill>
        <p:spPr>
          <a:xfrm>
            <a:off x="8840298" y="4719272"/>
            <a:ext cx="910371" cy="7429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76542">
            <a:off x="9367606" y="3628584"/>
            <a:ext cx="2844541" cy="3037392"/>
          </a:xfrm>
          <a:prstGeom prst="rect">
            <a:avLst/>
          </a:prstGeom>
        </p:spPr>
      </p:pic>
    </p:spTree>
    <p:extLst>
      <p:ext uri="{BB962C8B-B14F-4D97-AF65-F5344CB8AC3E}">
        <p14:creationId xmlns:p14="http://schemas.microsoft.com/office/powerpoint/2010/main" val="17966897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先计算联络（还算简单，作为练习算一下）</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613943" y="-493802"/>
            <a:ext cx="4964113" cy="8825089"/>
          </a:xfrm>
          <a:prstGeom prst="rect">
            <a:avLst/>
          </a:prstGeom>
        </p:spPr>
      </p:pic>
    </p:spTree>
    <p:extLst>
      <p:ext uri="{BB962C8B-B14F-4D97-AF65-F5344CB8AC3E}">
        <p14:creationId xmlns:p14="http://schemas.microsoft.com/office/powerpoint/2010/main" val="214952655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先计算联络（还算简单，作为练习算一下）</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023588" y="-547282"/>
            <a:ext cx="5134290" cy="9127627"/>
          </a:xfrm>
          <a:prstGeom prst="rect">
            <a:avLst/>
          </a:prstGeom>
        </p:spPr>
      </p:pic>
    </p:spTree>
    <p:extLst>
      <p:ext uri="{BB962C8B-B14F-4D97-AF65-F5344CB8AC3E}">
        <p14:creationId xmlns:p14="http://schemas.microsoft.com/office/powerpoint/2010/main" val="9033894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再</a:t>
            </a:r>
            <a:r>
              <a:rPr lang="zh-CN" altLang="en-US" b="1" dirty="0" smtClean="0">
                <a:latin typeface="华文宋体" panose="02010600040101010101" pitchFamily="2" charset="-122"/>
                <a:ea typeface="华文宋体" panose="02010600040101010101" pitchFamily="2" charset="-122"/>
              </a:rPr>
              <a:t>计算里奇张量</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630736" y="-591310"/>
            <a:ext cx="5195253" cy="9236005"/>
          </a:xfrm>
          <a:prstGeom prst="rect">
            <a:avLst/>
          </a:prstGeom>
        </p:spPr>
      </p:pic>
    </p:spTree>
    <p:extLst>
      <p:ext uri="{BB962C8B-B14F-4D97-AF65-F5344CB8AC3E}">
        <p14:creationId xmlns:p14="http://schemas.microsoft.com/office/powerpoint/2010/main" val="10659865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再</a:t>
            </a:r>
            <a:r>
              <a:rPr lang="zh-CN" altLang="en-US" b="1" dirty="0" smtClean="0">
                <a:latin typeface="华文宋体" panose="02010600040101010101" pitchFamily="2" charset="-122"/>
                <a:ea typeface="华文宋体" panose="02010600040101010101" pitchFamily="2" charset="-122"/>
              </a:rPr>
              <a:t>计算里奇张量</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262410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再</a:t>
            </a:r>
            <a:r>
              <a:rPr lang="zh-CN" altLang="en-US" b="1" dirty="0" smtClean="0">
                <a:latin typeface="华文宋体" panose="02010600040101010101" pitchFamily="2" charset="-122"/>
                <a:ea typeface="华文宋体" panose="02010600040101010101" pitchFamily="2" charset="-122"/>
              </a:rPr>
              <a:t>计算里奇张量（结果）</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1667236" y="1690688"/>
            <a:ext cx="6317527" cy="716342"/>
          </a:xfrm>
          <a:prstGeom prst="rect">
            <a:avLst/>
          </a:prstGeom>
        </p:spPr>
      </p:pic>
      <p:pic>
        <p:nvPicPr>
          <p:cNvPr id="4" name="图片 3"/>
          <p:cNvPicPr>
            <a:picLocks noChangeAspect="1"/>
          </p:cNvPicPr>
          <p:nvPr/>
        </p:nvPicPr>
        <p:blipFill>
          <a:blip r:embed="rId3"/>
          <a:stretch>
            <a:fillRect/>
          </a:stretch>
        </p:blipFill>
        <p:spPr>
          <a:xfrm>
            <a:off x="1790395" y="3171108"/>
            <a:ext cx="7026249" cy="1897544"/>
          </a:xfrm>
          <a:prstGeom prst="rect">
            <a:avLst/>
          </a:prstGeom>
        </p:spPr>
      </p:pic>
    </p:spTree>
    <p:extLst>
      <p:ext uri="{BB962C8B-B14F-4D97-AF65-F5344CB8AC3E}">
        <p14:creationId xmlns:p14="http://schemas.microsoft.com/office/powerpoint/2010/main" val="10371716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里奇标量</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2083796" y="1893888"/>
            <a:ext cx="7590178" cy="3604572"/>
          </a:xfrm>
          <a:prstGeom prst="rect">
            <a:avLst/>
          </a:prstGeom>
        </p:spPr>
      </p:pic>
    </p:spTree>
    <p:extLst>
      <p:ext uri="{BB962C8B-B14F-4D97-AF65-F5344CB8AC3E}">
        <p14:creationId xmlns:p14="http://schemas.microsoft.com/office/powerpoint/2010/main" val="38543481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保留一阶项，得到（大体看一下）</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265156" y="2043906"/>
            <a:ext cx="5125305" cy="2434005"/>
          </a:xfrm>
          <a:prstGeom prst="rect">
            <a:avLst/>
          </a:prstGeom>
        </p:spPr>
      </p:pic>
      <p:pic>
        <p:nvPicPr>
          <p:cNvPr id="3" name="图片 2"/>
          <p:cNvPicPr>
            <a:picLocks noChangeAspect="1"/>
          </p:cNvPicPr>
          <p:nvPr/>
        </p:nvPicPr>
        <p:blipFill>
          <a:blip r:embed="rId3"/>
          <a:stretch>
            <a:fillRect/>
          </a:stretch>
        </p:blipFill>
        <p:spPr>
          <a:xfrm>
            <a:off x="5790645" y="1690688"/>
            <a:ext cx="6401355" cy="2514818"/>
          </a:xfrm>
          <a:prstGeom prst="rect">
            <a:avLst/>
          </a:prstGeom>
        </p:spPr>
      </p:pic>
      <p:pic>
        <p:nvPicPr>
          <p:cNvPr id="4" name="图片 3"/>
          <p:cNvPicPr>
            <a:picLocks noChangeAspect="1"/>
          </p:cNvPicPr>
          <p:nvPr/>
        </p:nvPicPr>
        <p:blipFill>
          <a:blip r:embed="rId4"/>
          <a:stretch>
            <a:fillRect/>
          </a:stretch>
        </p:blipFill>
        <p:spPr>
          <a:xfrm>
            <a:off x="6301302" y="4363648"/>
            <a:ext cx="5052498" cy="1646063"/>
          </a:xfrm>
          <a:prstGeom prst="rect">
            <a:avLst/>
          </a:prstGeom>
        </p:spPr>
      </p:pic>
    </p:spTree>
    <p:extLst>
      <p:ext uri="{BB962C8B-B14F-4D97-AF65-F5344CB8AC3E}">
        <p14:creationId xmlns:p14="http://schemas.microsoft.com/office/powerpoint/2010/main" val="277978538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保留一阶项，得到（与我用</a:t>
            </a:r>
            <a:r>
              <a:rPr lang="en-US" altLang="zh-CN" b="1" dirty="0" smtClean="0">
                <a:latin typeface="华文宋体" panose="02010600040101010101" pitchFamily="2" charset="-122"/>
                <a:ea typeface="华文宋体" panose="02010600040101010101" pitchFamily="2" charset="-122"/>
              </a:rPr>
              <a:t>Mathematica</a:t>
            </a:r>
            <a:r>
              <a:rPr lang="zh-CN" altLang="en-US" b="1" dirty="0" smtClean="0">
                <a:latin typeface="华文宋体" panose="02010600040101010101" pitchFamily="2" charset="-122"/>
                <a:ea typeface="华文宋体" panose="02010600040101010101" pitchFamily="2" charset="-122"/>
              </a:rPr>
              <a:t>计算结果对照一致）</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stretch>
            <a:fillRect/>
          </a:stretch>
        </p:blipFill>
        <p:spPr>
          <a:xfrm>
            <a:off x="1140534" y="1938241"/>
            <a:ext cx="5913632" cy="1729890"/>
          </a:xfrm>
          <a:prstGeom prst="rect">
            <a:avLst/>
          </a:prstGeom>
        </p:spPr>
      </p:pic>
      <p:pic>
        <p:nvPicPr>
          <p:cNvPr id="7" name="图片 6"/>
          <p:cNvPicPr>
            <a:picLocks noChangeAspect="1"/>
          </p:cNvPicPr>
          <p:nvPr/>
        </p:nvPicPr>
        <p:blipFill>
          <a:blip r:embed="rId3"/>
          <a:stretch>
            <a:fillRect/>
          </a:stretch>
        </p:blipFill>
        <p:spPr>
          <a:xfrm>
            <a:off x="178557" y="4047388"/>
            <a:ext cx="11834886" cy="2339543"/>
          </a:xfrm>
          <a:prstGeom prst="rect">
            <a:avLst/>
          </a:prstGeom>
        </p:spPr>
      </p:pic>
    </p:spTree>
    <p:extLst>
      <p:ext uri="{BB962C8B-B14F-4D97-AF65-F5344CB8AC3E}">
        <p14:creationId xmlns:p14="http://schemas.microsoft.com/office/powerpoint/2010/main" val="32826778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Einstein</a:t>
            </a:r>
            <a:r>
              <a:rPr lang="zh-CN" altLang="en-US" b="1" dirty="0" smtClean="0">
                <a:latin typeface="华文宋体" panose="02010600040101010101" pitchFamily="2" charset="-122"/>
                <a:ea typeface="华文宋体" panose="02010600040101010101" pitchFamily="2" charset="-122"/>
              </a:rPr>
              <a:t>方程</a:t>
            </a:r>
            <a:r>
              <a:rPr lang="en-US" altLang="zh-CN" b="1" dirty="0" smtClean="0">
                <a:latin typeface="华文宋体" panose="02010600040101010101" pitchFamily="2" charset="-122"/>
                <a:ea typeface="华文宋体" panose="02010600040101010101" pitchFamily="2" charset="-122"/>
              </a:rPr>
              <a:t>00</a:t>
            </a:r>
            <a:r>
              <a:rPr lang="zh-CN" altLang="en-US" b="1" dirty="0" smtClean="0">
                <a:latin typeface="华文宋体" panose="02010600040101010101" pitchFamily="2" charset="-122"/>
                <a:ea typeface="华文宋体" panose="02010600040101010101" pitchFamily="2" charset="-122"/>
              </a:rPr>
              <a:t>分量</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838200" y="1595683"/>
            <a:ext cx="2461473" cy="655377"/>
          </a:xfrm>
          <a:prstGeom prst="rect">
            <a:avLst/>
          </a:prstGeom>
        </p:spPr>
      </p:pic>
      <p:pic>
        <p:nvPicPr>
          <p:cNvPr id="4" name="图片 3"/>
          <p:cNvPicPr>
            <a:picLocks noChangeAspect="1"/>
          </p:cNvPicPr>
          <p:nvPr/>
        </p:nvPicPr>
        <p:blipFill>
          <a:blip r:embed="rId3"/>
          <a:stretch>
            <a:fillRect/>
          </a:stretch>
        </p:blipFill>
        <p:spPr>
          <a:xfrm>
            <a:off x="767080" y="2409441"/>
            <a:ext cx="3817951" cy="1714649"/>
          </a:xfrm>
          <a:prstGeom prst="rect">
            <a:avLst/>
          </a:prstGeom>
        </p:spPr>
      </p:pic>
      <p:pic>
        <p:nvPicPr>
          <p:cNvPr id="7" name="图片 6"/>
          <p:cNvPicPr>
            <a:picLocks noChangeAspect="1"/>
          </p:cNvPicPr>
          <p:nvPr/>
        </p:nvPicPr>
        <p:blipFill>
          <a:blip r:embed="rId4"/>
          <a:stretch>
            <a:fillRect/>
          </a:stretch>
        </p:blipFill>
        <p:spPr>
          <a:xfrm>
            <a:off x="5285157" y="1079336"/>
            <a:ext cx="6744284" cy="2651990"/>
          </a:xfrm>
          <a:prstGeom prst="rect">
            <a:avLst/>
          </a:prstGeom>
        </p:spPr>
      </p:pic>
      <p:pic>
        <p:nvPicPr>
          <p:cNvPr id="8" name="图片 7"/>
          <p:cNvPicPr>
            <a:picLocks noChangeAspect="1"/>
          </p:cNvPicPr>
          <p:nvPr/>
        </p:nvPicPr>
        <p:blipFill>
          <a:blip r:embed="rId5"/>
          <a:stretch>
            <a:fillRect/>
          </a:stretch>
        </p:blipFill>
        <p:spPr>
          <a:xfrm>
            <a:off x="6360404" y="3556972"/>
            <a:ext cx="3383573" cy="1120237"/>
          </a:xfrm>
          <a:prstGeom prst="rect">
            <a:avLst/>
          </a:prstGeom>
        </p:spPr>
      </p:pic>
      <p:pic>
        <p:nvPicPr>
          <p:cNvPr id="9" name="图片 8"/>
          <p:cNvPicPr>
            <a:picLocks noChangeAspect="1"/>
          </p:cNvPicPr>
          <p:nvPr/>
        </p:nvPicPr>
        <p:blipFill>
          <a:blip r:embed="rId6"/>
          <a:stretch>
            <a:fillRect/>
          </a:stretch>
        </p:blipFill>
        <p:spPr>
          <a:xfrm>
            <a:off x="3638568" y="5500551"/>
            <a:ext cx="3551228" cy="1425063"/>
          </a:xfrm>
          <a:prstGeom prst="rect">
            <a:avLst/>
          </a:prstGeom>
        </p:spPr>
      </p:pic>
      <p:sp>
        <p:nvSpPr>
          <p:cNvPr id="6" name="矩形 5"/>
          <p:cNvSpPr/>
          <p:nvPr/>
        </p:nvSpPr>
        <p:spPr>
          <a:xfrm>
            <a:off x="1165665" y="5751418"/>
            <a:ext cx="2262158" cy="923330"/>
          </a:xfrm>
          <a:prstGeom prst="rect">
            <a:avLst/>
          </a:prstGeom>
        </p:spPr>
        <p:txBody>
          <a:bodyPr wrap="none">
            <a:spAutoFit/>
          </a:bodyPr>
          <a:lstStyle/>
          <a:p>
            <a:r>
              <a:rPr lang="zh-CN" altLang="en-US" b="1" dirty="0" smtClean="0">
                <a:latin typeface="华文宋体" panose="02010600040101010101" pitchFamily="2" charset="-122"/>
                <a:ea typeface="华文宋体" panose="02010600040101010101" pitchFamily="2" charset="-122"/>
              </a:rPr>
              <a:t>下面，考虑能动张量</a:t>
            </a:r>
            <a:endParaRPr lang="en-US" altLang="zh-CN" b="1" dirty="0" smtClean="0">
              <a:latin typeface="华文宋体" panose="02010600040101010101" pitchFamily="2" charset="-122"/>
              <a:ea typeface="华文宋体" panose="02010600040101010101" pitchFamily="2" charset="-122"/>
            </a:endParaRPr>
          </a:p>
          <a:p>
            <a:r>
              <a:rPr lang="en-US" altLang="zh-CN" b="1" dirty="0" smtClean="0">
                <a:latin typeface="华文宋体" panose="02010600040101010101" pitchFamily="2" charset="-122"/>
                <a:ea typeface="华文宋体" panose="02010600040101010101" pitchFamily="2" charset="-122"/>
              </a:rPr>
              <a:t>00</a:t>
            </a:r>
            <a:r>
              <a:rPr lang="zh-CN" altLang="en-US" b="1" dirty="0" smtClean="0">
                <a:latin typeface="华文宋体" panose="02010600040101010101" pitchFamily="2" charset="-122"/>
                <a:ea typeface="华文宋体" panose="02010600040101010101" pitchFamily="2" charset="-122"/>
              </a:rPr>
              <a:t>分量的扰动，计算</a:t>
            </a:r>
            <a:endParaRPr lang="en-US" altLang="zh-CN" b="1" dirty="0" smtClean="0">
              <a:latin typeface="华文宋体" panose="02010600040101010101" pitchFamily="2" charset="-122"/>
              <a:ea typeface="华文宋体" panose="02010600040101010101" pitchFamily="2" charset="-122"/>
            </a:endParaRPr>
          </a:p>
          <a:p>
            <a:r>
              <a:rPr lang="en-US" altLang="zh-CN" b="1" dirty="0" smtClean="0">
                <a:latin typeface="华文宋体" panose="02010600040101010101" pitchFamily="2" charset="-122"/>
                <a:ea typeface="华文宋体" panose="02010600040101010101" pitchFamily="2" charset="-122"/>
              </a:rPr>
              <a:t>00</a:t>
            </a:r>
            <a:r>
              <a:rPr lang="zh-CN" altLang="en-US" b="1" dirty="0" smtClean="0">
                <a:latin typeface="华文宋体" panose="02010600040101010101" pitchFamily="2" charset="-122"/>
                <a:ea typeface="华文宋体" panose="02010600040101010101" pitchFamily="2" charset="-122"/>
              </a:rPr>
              <a:t>方程的扰动形式。</a:t>
            </a:r>
            <a:endParaRPr lang="zh-CN" altLang="en-US" b="1" dirty="0">
              <a:latin typeface="华文宋体" panose="02010600040101010101" pitchFamily="2" charset="-122"/>
              <a:ea typeface="华文宋体" panose="02010600040101010101" pitchFamily="2" charset="-122"/>
            </a:endParaRPr>
          </a:p>
        </p:txBody>
      </p:sp>
      <p:sp>
        <p:nvSpPr>
          <p:cNvPr id="11" name="矩形 10"/>
          <p:cNvSpPr/>
          <p:nvPr/>
        </p:nvSpPr>
        <p:spPr>
          <a:xfrm>
            <a:off x="7191034" y="5500551"/>
            <a:ext cx="5105885" cy="584775"/>
          </a:xfrm>
          <a:prstGeom prst="rect">
            <a:avLst/>
          </a:prstGeom>
        </p:spPr>
        <p:txBody>
          <a:bodyPr wrap="none">
            <a:spAutoFit/>
          </a:bodyPr>
          <a:lstStyle/>
          <a:p>
            <a:r>
              <a:rPr lang="zh-CN" altLang="en-US" sz="3200" b="1" dirty="0">
                <a:latin typeface="华文宋体" panose="02010600040101010101" pitchFamily="2" charset="-122"/>
                <a:ea typeface="华文宋体" panose="02010600040101010101" pitchFamily="2" charset="-122"/>
              </a:rPr>
              <a:t>（与</a:t>
            </a:r>
            <a:r>
              <a:rPr lang="en-US" altLang="zh-CN" sz="3200" b="1" dirty="0">
                <a:latin typeface="华文宋体" panose="02010600040101010101" pitchFamily="2" charset="-122"/>
                <a:ea typeface="华文宋体" panose="02010600040101010101" pitchFamily="2" charset="-122"/>
              </a:rPr>
              <a:t>Mathematica</a:t>
            </a:r>
            <a:r>
              <a:rPr lang="zh-CN" altLang="en-US" sz="3200" b="1" dirty="0">
                <a:latin typeface="华文宋体" panose="02010600040101010101" pitchFamily="2" charset="-122"/>
                <a:ea typeface="华文宋体" panose="02010600040101010101" pitchFamily="2" charset="-122"/>
              </a:rPr>
              <a:t>结果一致）</a:t>
            </a:r>
            <a:endParaRPr lang="zh-CN" altLang="en-US" sz="3200" dirty="0"/>
          </a:p>
        </p:txBody>
      </p:sp>
      <p:pic>
        <p:nvPicPr>
          <p:cNvPr id="13" name="图片 12"/>
          <p:cNvPicPr>
            <a:picLocks noChangeAspect="1"/>
          </p:cNvPicPr>
          <p:nvPr/>
        </p:nvPicPr>
        <p:blipFill>
          <a:blip r:embed="rId7"/>
          <a:stretch>
            <a:fillRect/>
          </a:stretch>
        </p:blipFill>
        <p:spPr>
          <a:xfrm>
            <a:off x="838200" y="4374186"/>
            <a:ext cx="10122545" cy="1127136"/>
          </a:xfrm>
          <a:prstGeom prst="rect">
            <a:avLst/>
          </a:prstGeom>
        </p:spPr>
      </p:pic>
    </p:spTree>
    <p:extLst>
      <p:ext uri="{BB962C8B-B14F-4D97-AF65-F5344CB8AC3E}">
        <p14:creationId xmlns:p14="http://schemas.microsoft.com/office/powerpoint/2010/main" val="130686568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能动量张量</a:t>
            </a:r>
            <a:r>
              <a:rPr lang="en-US" altLang="zh-CN" b="1" dirty="0" smtClean="0">
                <a:latin typeface="华文宋体" panose="02010600040101010101" pitchFamily="2" charset="-122"/>
                <a:ea typeface="华文宋体" panose="02010600040101010101" pitchFamily="2" charset="-122"/>
              </a:rPr>
              <a:t>00</a:t>
            </a:r>
            <a:r>
              <a:rPr lang="zh-CN" altLang="en-US" b="1" dirty="0" smtClean="0">
                <a:latin typeface="华文宋体" panose="02010600040101010101" pitchFamily="2" charset="-122"/>
                <a:ea typeface="华文宋体" panose="02010600040101010101" pitchFamily="2" charset="-122"/>
              </a:rPr>
              <a:t>分量</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2377167" y="1690688"/>
            <a:ext cx="6294665" cy="1036410"/>
          </a:xfrm>
          <a:prstGeom prst="rect">
            <a:avLst/>
          </a:prstGeom>
        </p:spPr>
      </p:pic>
      <p:sp>
        <p:nvSpPr>
          <p:cNvPr id="10" name="矩形 9"/>
          <p:cNvSpPr/>
          <p:nvPr/>
        </p:nvSpPr>
        <p:spPr>
          <a:xfrm>
            <a:off x="1060157" y="3248096"/>
            <a:ext cx="9332350" cy="1015663"/>
          </a:xfrm>
          <a:prstGeom prst="rect">
            <a:avLst/>
          </a:prstGeom>
        </p:spPr>
        <p:txBody>
          <a:bodyPr wrap="square">
            <a:spAutoFit/>
          </a:bodyPr>
          <a:lstStyle/>
          <a:p>
            <a:r>
              <a:rPr lang="zh-CN" altLang="en-US" sz="2000" b="1" dirty="0">
                <a:latin typeface="华文宋体" panose="02010600040101010101" pitchFamily="2" charset="-122"/>
                <a:ea typeface="华文宋体" panose="02010600040101010101" pitchFamily="2" charset="-122"/>
              </a:rPr>
              <a:t>需要</a:t>
            </a:r>
            <a:r>
              <a:rPr lang="zh-CN" altLang="en-US" sz="2000" b="1" dirty="0" smtClean="0">
                <a:latin typeface="华文宋体" panose="02010600040101010101" pitchFamily="2" charset="-122"/>
                <a:ea typeface="华文宋体" panose="02010600040101010101" pitchFamily="2" charset="-122"/>
              </a:rPr>
              <a:t>对 </a:t>
            </a:r>
            <a:r>
              <a:rPr lang="en-US" altLang="zh-CN" sz="2000" b="1" dirty="0" smtClean="0">
                <a:latin typeface="华文宋体" panose="02010600040101010101" pitchFamily="2" charset="-122"/>
                <a:ea typeface="华文宋体" panose="02010600040101010101" pitchFamily="2" charset="-122"/>
              </a:rPr>
              <a:t>photon neutrino electron proton dark matter </a:t>
            </a:r>
            <a:r>
              <a:rPr lang="zh-CN" altLang="en-US" sz="2000" b="1" dirty="0" smtClean="0">
                <a:latin typeface="华文宋体" panose="02010600040101010101" pitchFamily="2" charset="-122"/>
                <a:ea typeface="华文宋体" panose="02010600040101010101" pitchFamily="2" charset="-122"/>
              </a:rPr>
              <a:t>都求和。</a:t>
            </a:r>
            <a:endParaRPr lang="en-US" altLang="zh-CN" sz="2000" b="1" dirty="0" smtClean="0">
              <a:latin typeface="华文宋体" panose="02010600040101010101" pitchFamily="2" charset="-122"/>
              <a:ea typeface="华文宋体" panose="02010600040101010101" pitchFamily="2" charset="-122"/>
            </a:endParaRPr>
          </a:p>
          <a:p>
            <a:endParaRPr lang="en-US" altLang="zh-CN" sz="2000" b="1" dirty="0">
              <a:latin typeface="华文宋体" panose="02010600040101010101" pitchFamily="2" charset="-122"/>
              <a:ea typeface="华文宋体" panose="02010600040101010101" pitchFamily="2" charset="-122"/>
            </a:endParaRPr>
          </a:p>
          <a:p>
            <a:r>
              <a:rPr lang="zh-CN" altLang="en-US" sz="2000" b="1" dirty="0" smtClean="0">
                <a:latin typeface="华文宋体" panose="02010600040101010101" pitchFamily="2" charset="-122"/>
                <a:ea typeface="华文宋体" panose="02010600040101010101" pitchFamily="2" charset="-122"/>
              </a:rPr>
              <a:t>下面计算光子（中微子计算同光子）。</a:t>
            </a:r>
            <a:endParaRPr lang="zh-CN" altLang="en-US" sz="20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263629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(WMAP, 2001-2010)</a:t>
            </a:r>
          </a:p>
        </p:txBody>
      </p:sp>
      <p:pic>
        <p:nvPicPr>
          <p:cNvPr id="6" name="图片 5"/>
          <p:cNvPicPr>
            <a:picLocks noChangeAspect="1"/>
          </p:cNvPicPr>
          <p:nvPr/>
        </p:nvPicPr>
        <p:blipFill>
          <a:blip r:embed="rId2"/>
          <a:stretch>
            <a:fillRect/>
          </a:stretch>
        </p:blipFill>
        <p:spPr>
          <a:xfrm>
            <a:off x="8831506" y="4803143"/>
            <a:ext cx="1007086" cy="742950"/>
          </a:xfrm>
          <a:prstGeom prst="rect">
            <a:avLst/>
          </a:prstGeom>
        </p:spPr>
      </p:pic>
      <p:pic>
        <p:nvPicPr>
          <p:cNvPr id="9" name="图片 8"/>
          <p:cNvPicPr>
            <a:picLocks noChangeAspect="1"/>
          </p:cNvPicPr>
          <p:nvPr/>
        </p:nvPicPr>
        <p:blipFill>
          <a:blip r:embed="rId3"/>
          <a:stretch>
            <a:fillRect/>
          </a:stretch>
        </p:blipFill>
        <p:spPr>
          <a:xfrm>
            <a:off x="1938143" y="881428"/>
            <a:ext cx="8462760" cy="4983041"/>
          </a:xfrm>
          <a:prstGeom prst="rect">
            <a:avLst/>
          </a:prstGeom>
        </p:spPr>
      </p:pic>
      <p:pic>
        <p:nvPicPr>
          <p:cNvPr id="11" name="图片 10"/>
          <p:cNvPicPr>
            <a:picLocks noChangeAspect="1"/>
          </p:cNvPicPr>
          <p:nvPr/>
        </p:nvPicPr>
        <p:blipFill>
          <a:blip r:embed="rId2"/>
          <a:stretch>
            <a:fillRect/>
          </a:stretch>
        </p:blipFill>
        <p:spPr>
          <a:xfrm>
            <a:off x="8840298" y="4719272"/>
            <a:ext cx="910371" cy="74295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42122">
            <a:off x="9490703" y="4077086"/>
            <a:ext cx="2470633" cy="2613858"/>
          </a:xfrm>
          <a:prstGeom prst="rect">
            <a:avLst/>
          </a:prstGeom>
        </p:spPr>
      </p:pic>
    </p:spTree>
    <p:extLst>
      <p:ext uri="{BB962C8B-B14F-4D97-AF65-F5344CB8AC3E}">
        <p14:creationId xmlns:p14="http://schemas.microsoft.com/office/powerpoint/2010/main" val="41996141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能动量张量</a:t>
            </a:r>
            <a:r>
              <a:rPr lang="en-US" altLang="zh-CN" b="1" dirty="0" smtClean="0">
                <a:latin typeface="华文宋体" panose="02010600040101010101" pitchFamily="2" charset="-122"/>
                <a:ea typeface="华文宋体" panose="02010600040101010101" pitchFamily="2" charset="-122"/>
              </a:rPr>
              <a:t>00</a:t>
            </a:r>
            <a:r>
              <a:rPr lang="zh-CN" altLang="en-US" b="1" dirty="0" smtClean="0">
                <a:latin typeface="华文宋体" panose="02010600040101010101" pitchFamily="2" charset="-122"/>
                <a:ea typeface="华文宋体" panose="02010600040101010101" pitchFamily="2" charset="-122"/>
              </a:rPr>
              <a:t>分量：光子</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883251" y="-35084"/>
            <a:ext cx="4437699" cy="788924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236" y="1321301"/>
            <a:ext cx="9202615" cy="5176471"/>
          </a:xfrm>
          <a:prstGeom prst="rect">
            <a:avLst/>
          </a:prstGeom>
        </p:spPr>
      </p:pic>
    </p:spTree>
    <p:extLst>
      <p:ext uri="{BB962C8B-B14F-4D97-AF65-F5344CB8AC3E}">
        <p14:creationId xmlns:p14="http://schemas.microsoft.com/office/powerpoint/2010/main" val="4429845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爱因斯坦方程</a:t>
            </a:r>
            <a:r>
              <a:rPr lang="en-US" altLang="zh-CN" b="1" dirty="0" smtClean="0">
                <a:latin typeface="华文宋体" panose="02010600040101010101" pitchFamily="2" charset="-122"/>
                <a:ea typeface="华文宋体" panose="02010600040101010101" pitchFamily="2" charset="-122"/>
              </a:rPr>
              <a:t>00</a:t>
            </a:r>
            <a:r>
              <a:rPr lang="zh-CN" altLang="en-US" b="1" dirty="0" smtClean="0">
                <a:latin typeface="华文宋体" panose="02010600040101010101" pitchFamily="2" charset="-122"/>
                <a:ea typeface="华文宋体" panose="02010600040101010101" pitchFamily="2" charset="-122"/>
              </a:rPr>
              <a:t>分量</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1202339" y="2047605"/>
            <a:ext cx="8100762" cy="685859"/>
          </a:xfrm>
          <a:prstGeom prst="rect">
            <a:avLst/>
          </a:prstGeom>
        </p:spPr>
      </p:pic>
      <p:pic>
        <p:nvPicPr>
          <p:cNvPr id="6" name="图片 5"/>
          <p:cNvPicPr>
            <a:picLocks noChangeAspect="1"/>
          </p:cNvPicPr>
          <p:nvPr/>
        </p:nvPicPr>
        <p:blipFill>
          <a:blip r:embed="rId3"/>
          <a:stretch>
            <a:fillRect/>
          </a:stretch>
        </p:blipFill>
        <p:spPr>
          <a:xfrm>
            <a:off x="1857665" y="3880604"/>
            <a:ext cx="7948349" cy="998307"/>
          </a:xfrm>
          <a:prstGeom prst="rect">
            <a:avLst/>
          </a:prstGeom>
        </p:spPr>
      </p:pic>
      <p:sp>
        <p:nvSpPr>
          <p:cNvPr id="7" name="矩形 6"/>
          <p:cNvSpPr/>
          <p:nvPr/>
        </p:nvSpPr>
        <p:spPr>
          <a:xfrm>
            <a:off x="924128" y="1507186"/>
            <a:ext cx="9266352" cy="5632311"/>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得到如下结果</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用微分形式写出来（一点是共形时间）</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注意：没有膨胀时约化为泊松方程</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a:latin typeface="华文宋体" panose="02010600040101010101" pitchFamily="2" charset="-122"/>
                <a:ea typeface="华文宋体" panose="02010600040101010101" pitchFamily="2" charset="-122"/>
              </a:rPr>
              <a:t>第二</a:t>
            </a:r>
            <a:r>
              <a:rPr lang="zh-CN" altLang="en-US" sz="2400" b="1" dirty="0" smtClean="0">
                <a:latin typeface="华文宋体" panose="02010600040101010101" pitchFamily="2" charset="-122"/>
                <a:ea typeface="华文宋体" panose="02010600040101010101" pitchFamily="2" charset="-122"/>
              </a:rPr>
              <a:t>项是膨胀引起的，对波长大于哈勃视界 </a:t>
            </a:r>
            <a:r>
              <a:rPr lang="en-US" altLang="zh-CN" sz="2400" b="1" dirty="0" smtClean="0">
                <a:latin typeface="华文宋体" panose="02010600040101010101" pitchFamily="2" charset="-122"/>
                <a:ea typeface="华文宋体" panose="02010600040101010101" pitchFamily="2" charset="-122"/>
              </a:rPr>
              <a:t>1/H </a:t>
            </a:r>
            <a:r>
              <a:rPr lang="zh-CN" altLang="en-US" sz="2400" b="1" dirty="0" smtClean="0">
                <a:latin typeface="华文宋体" panose="02010600040101010101" pitchFamily="2" charset="-122"/>
                <a:ea typeface="华文宋体" panose="02010600040101010101" pitchFamily="2" charset="-122"/>
              </a:rPr>
              <a:t>的扰动模式很重要尤其重要。</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p:txBody>
      </p:sp>
      <p:grpSp>
        <p:nvGrpSpPr>
          <p:cNvPr id="11" name="组合 10"/>
          <p:cNvGrpSpPr/>
          <p:nvPr/>
        </p:nvGrpSpPr>
        <p:grpSpPr>
          <a:xfrm>
            <a:off x="6060145" y="5227471"/>
            <a:ext cx="2071900" cy="373412"/>
            <a:chOff x="5754410" y="5207478"/>
            <a:chExt cx="2071900" cy="373412"/>
          </a:xfrm>
        </p:grpSpPr>
        <p:pic>
          <p:nvPicPr>
            <p:cNvPr id="8" name="图片 7"/>
            <p:cNvPicPr>
              <a:picLocks noChangeAspect="1"/>
            </p:cNvPicPr>
            <p:nvPr/>
          </p:nvPicPr>
          <p:blipFill>
            <a:blip r:embed="rId4"/>
            <a:stretch>
              <a:fillRect/>
            </a:stretch>
          </p:blipFill>
          <p:spPr>
            <a:xfrm>
              <a:off x="5754410" y="5207478"/>
              <a:ext cx="815411" cy="373412"/>
            </a:xfrm>
            <a:prstGeom prst="rect">
              <a:avLst/>
            </a:prstGeom>
          </p:spPr>
        </p:pic>
        <p:pic>
          <p:nvPicPr>
            <p:cNvPr id="9" name="图片 8"/>
            <p:cNvPicPr>
              <a:picLocks noChangeAspect="1"/>
            </p:cNvPicPr>
            <p:nvPr/>
          </p:nvPicPr>
          <p:blipFill>
            <a:blip r:embed="rId5"/>
            <a:stretch>
              <a:fillRect/>
            </a:stretch>
          </p:blipFill>
          <p:spPr>
            <a:xfrm>
              <a:off x="6615108" y="5216372"/>
              <a:ext cx="369759" cy="359766"/>
            </a:xfrm>
            <a:prstGeom prst="rect">
              <a:avLst/>
            </a:prstGeom>
          </p:spPr>
        </p:pic>
        <p:pic>
          <p:nvPicPr>
            <p:cNvPr id="10" name="图片 9"/>
            <p:cNvPicPr>
              <a:picLocks noChangeAspect="1"/>
            </p:cNvPicPr>
            <p:nvPr/>
          </p:nvPicPr>
          <p:blipFill>
            <a:blip r:embed="rId6"/>
            <a:stretch>
              <a:fillRect/>
            </a:stretch>
          </p:blipFill>
          <p:spPr>
            <a:xfrm>
              <a:off x="6866107" y="5225588"/>
              <a:ext cx="960203" cy="350550"/>
            </a:xfrm>
            <a:prstGeom prst="rect">
              <a:avLst/>
            </a:prstGeom>
          </p:spPr>
        </p:pic>
      </p:grpSp>
      <p:pic>
        <p:nvPicPr>
          <p:cNvPr id="13" name="图片 12"/>
          <p:cNvPicPr>
            <a:picLocks noChangeAspect="1"/>
          </p:cNvPicPr>
          <p:nvPr/>
        </p:nvPicPr>
        <p:blipFill>
          <a:blip r:embed="rId7"/>
          <a:stretch>
            <a:fillRect/>
          </a:stretch>
        </p:blipFill>
        <p:spPr>
          <a:xfrm>
            <a:off x="7204361" y="2981073"/>
            <a:ext cx="3919656" cy="956013"/>
          </a:xfrm>
          <a:prstGeom prst="rect">
            <a:avLst/>
          </a:prstGeom>
        </p:spPr>
      </p:pic>
    </p:spTree>
    <p:extLst>
      <p:ext uri="{BB962C8B-B14F-4D97-AF65-F5344CB8AC3E}">
        <p14:creationId xmlns:p14="http://schemas.microsoft.com/office/powerpoint/2010/main" val="31627026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爱因斯坦方程 </a:t>
            </a:r>
            <a:r>
              <a:rPr lang="en-US" altLang="zh-CN" b="1" dirty="0" err="1" smtClean="0">
                <a:latin typeface="华文宋体" panose="02010600040101010101" pitchFamily="2" charset="-122"/>
                <a:ea typeface="华文宋体" panose="02010600040101010101" pitchFamily="2" charset="-122"/>
              </a:rPr>
              <a:t>ij</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分量</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4154984"/>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繁琐的推导，不算了。直接列出结果</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右面为能动量张量的四极矩，称为</a:t>
            </a:r>
            <a:r>
              <a:rPr lang="zh-CN" altLang="en-US" sz="2400" b="1" dirty="0" smtClean="0">
                <a:latin typeface="黑体" panose="02010609060101010101" pitchFamily="49" charset="-122"/>
                <a:ea typeface="黑体" panose="02010609060101010101" pitchFamily="49" charset="-122"/>
              </a:rPr>
              <a:t>各向异性拉伸</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a:latin typeface="华文宋体" panose="02010600040101010101" pitchFamily="2" charset="-122"/>
                <a:ea typeface="华文宋体" panose="02010600040101010101" pitchFamily="2" charset="-122"/>
              </a:rPr>
              <a:t>非</a:t>
            </a:r>
            <a:r>
              <a:rPr lang="zh-CN" altLang="en-US" sz="2400" b="1" dirty="0" smtClean="0">
                <a:latin typeface="华文宋体" panose="02010600040101010101" pitchFamily="2" charset="-122"/>
                <a:ea typeface="华文宋体" panose="02010600040101010101" pitchFamily="2" charset="-122"/>
              </a:rPr>
              <a:t>相对论性粒子，如重子和暗物质粒子，对各项异性拉伸没有贡献。</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两个引力势互为相反数，除非光子或中微子有各项异性拉伸（四极矩）。</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3020511" y="2381515"/>
            <a:ext cx="5342083" cy="670618"/>
          </a:xfrm>
          <a:prstGeom prst="rect">
            <a:avLst/>
          </a:prstGeom>
        </p:spPr>
      </p:pic>
    </p:spTree>
    <p:extLst>
      <p:ext uri="{BB962C8B-B14F-4D97-AF65-F5344CB8AC3E}">
        <p14:creationId xmlns:p14="http://schemas.microsoft.com/office/powerpoint/2010/main" val="13022887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张量扰动（选做作业：推导引力波传导方程）</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526297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考虑度规空间分量</a:t>
            </a:r>
            <a:r>
              <a:rPr lang="zh-CN" altLang="en-US" sz="2400" b="1" dirty="0">
                <a:latin typeface="华文宋体" panose="02010600040101010101" pitchFamily="2" charset="-122"/>
                <a:ea typeface="华文宋体" panose="02010600040101010101" pitchFamily="2" charset="-122"/>
              </a:rPr>
              <a:t>存在</a:t>
            </a:r>
            <a:r>
              <a:rPr lang="zh-CN" altLang="en-US" sz="2400" b="1" dirty="0" smtClean="0">
                <a:latin typeface="华文宋体" panose="02010600040101010101" pitchFamily="2" charset="-122"/>
                <a:ea typeface="华文宋体" panose="02010600040101010101" pitchFamily="2" charset="-122"/>
              </a:rPr>
              <a:t>引力波扰动，即</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或者，更方便地写成</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这样的扰动满足对称，无迹（显然）以及横向条件                                   （你们能看出来吗？）</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请手动推导引力波扰动方程</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这里一点为共形时间求导。</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后面给出了一些计算结果和提示，可以一边计算一边参考。</a:t>
            </a:r>
            <a:r>
              <a:rPr lang="en-US" altLang="zh-CN" sz="2400" b="1" dirty="0" smtClean="0">
                <a:latin typeface="华文宋体" panose="02010600040101010101" pitchFamily="2" charset="-122"/>
                <a:ea typeface="华文宋体" panose="02010600040101010101" pitchFamily="2" charset="-122"/>
              </a:rPr>
              <a:t>		</a:t>
            </a:r>
            <a:endParaRPr lang="en-US" altLang="zh-CN" sz="24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3387180" y="2040664"/>
            <a:ext cx="4679085" cy="1440305"/>
          </a:xfrm>
          <a:prstGeom prst="rect">
            <a:avLst/>
          </a:prstGeom>
        </p:spPr>
      </p:pic>
      <p:pic>
        <p:nvPicPr>
          <p:cNvPr id="4" name="图片 3"/>
          <p:cNvPicPr>
            <a:picLocks noChangeAspect="1"/>
          </p:cNvPicPr>
          <p:nvPr/>
        </p:nvPicPr>
        <p:blipFill>
          <a:blip r:embed="rId3"/>
          <a:stretch>
            <a:fillRect/>
          </a:stretch>
        </p:blipFill>
        <p:spPr>
          <a:xfrm>
            <a:off x="8256939" y="4953527"/>
            <a:ext cx="2552921" cy="403895"/>
          </a:xfrm>
          <a:prstGeom prst="rect">
            <a:avLst/>
          </a:prstGeom>
        </p:spPr>
      </p:pic>
      <p:pic>
        <p:nvPicPr>
          <p:cNvPr id="8" name="图片 7"/>
          <p:cNvPicPr>
            <a:picLocks noChangeAspect="1"/>
          </p:cNvPicPr>
          <p:nvPr/>
        </p:nvPicPr>
        <p:blipFill>
          <a:blip r:embed="rId4"/>
          <a:stretch>
            <a:fillRect/>
          </a:stretch>
        </p:blipFill>
        <p:spPr>
          <a:xfrm>
            <a:off x="6221482" y="3649657"/>
            <a:ext cx="3375953" cy="1310754"/>
          </a:xfrm>
          <a:prstGeom prst="rect">
            <a:avLst/>
          </a:prstGeom>
        </p:spPr>
      </p:pic>
      <p:pic>
        <p:nvPicPr>
          <p:cNvPr id="9" name="图片 8"/>
          <p:cNvPicPr>
            <a:picLocks noChangeAspect="1"/>
          </p:cNvPicPr>
          <p:nvPr/>
        </p:nvPicPr>
        <p:blipFill>
          <a:blip r:embed="rId5"/>
          <a:stretch>
            <a:fillRect/>
          </a:stretch>
        </p:blipFill>
        <p:spPr>
          <a:xfrm>
            <a:off x="3180064" y="4004018"/>
            <a:ext cx="2613887" cy="602032"/>
          </a:xfrm>
          <a:prstGeom prst="rect">
            <a:avLst/>
          </a:prstGeom>
        </p:spPr>
      </p:pic>
      <p:pic>
        <p:nvPicPr>
          <p:cNvPr id="13" name="图片 12"/>
          <p:cNvPicPr>
            <a:picLocks noChangeAspect="1"/>
          </p:cNvPicPr>
          <p:nvPr/>
        </p:nvPicPr>
        <p:blipFill>
          <a:blip r:embed="rId6"/>
          <a:stretch>
            <a:fillRect/>
          </a:stretch>
        </p:blipFill>
        <p:spPr>
          <a:xfrm>
            <a:off x="5273705" y="5500413"/>
            <a:ext cx="3916796" cy="817584"/>
          </a:xfrm>
          <a:prstGeom prst="rect">
            <a:avLst/>
          </a:prstGeom>
        </p:spPr>
      </p:pic>
      <p:pic>
        <p:nvPicPr>
          <p:cNvPr id="16" name="图片 15"/>
          <p:cNvPicPr>
            <a:picLocks noChangeAspect="1"/>
          </p:cNvPicPr>
          <p:nvPr/>
        </p:nvPicPr>
        <p:blipFill>
          <a:blip r:embed="rId7"/>
          <a:stretch>
            <a:fillRect/>
          </a:stretch>
        </p:blipFill>
        <p:spPr>
          <a:xfrm>
            <a:off x="8961101" y="5690549"/>
            <a:ext cx="2642889" cy="437312"/>
          </a:xfrm>
          <a:prstGeom prst="rect">
            <a:avLst/>
          </a:prstGeom>
        </p:spPr>
      </p:pic>
      <p:pic>
        <p:nvPicPr>
          <p:cNvPr id="10" name="图片 9"/>
          <p:cNvPicPr>
            <a:picLocks noChangeAspect="1"/>
          </p:cNvPicPr>
          <p:nvPr/>
        </p:nvPicPr>
        <p:blipFill>
          <a:blip r:embed="rId8"/>
          <a:stretch>
            <a:fillRect/>
          </a:stretch>
        </p:blipFill>
        <p:spPr>
          <a:xfrm>
            <a:off x="9685890" y="5309128"/>
            <a:ext cx="205758" cy="175275"/>
          </a:xfrm>
          <a:prstGeom prst="rect">
            <a:avLst/>
          </a:prstGeom>
        </p:spPr>
      </p:pic>
    </p:spTree>
    <p:extLst>
      <p:ext uri="{BB962C8B-B14F-4D97-AF65-F5344CB8AC3E}">
        <p14:creationId xmlns:p14="http://schemas.microsoft.com/office/powerpoint/2010/main" val="17324489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选做作业：推导引力波传导方程</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1569660"/>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联络的计算结果为：</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10" name="图片 9"/>
          <p:cNvPicPr>
            <a:picLocks noChangeAspect="1"/>
          </p:cNvPicPr>
          <p:nvPr/>
        </p:nvPicPr>
        <p:blipFill>
          <a:blip r:embed="rId2"/>
          <a:stretch>
            <a:fillRect/>
          </a:stretch>
        </p:blipFill>
        <p:spPr>
          <a:xfrm>
            <a:off x="9674759" y="4051828"/>
            <a:ext cx="205758" cy="175275"/>
          </a:xfrm>
          <a:prstGeom prst="rect">
            <a:avLst/>
          </a:prstGeom>
        </p:spPr>
      </p:pic>
      <p:pic>
        <p:nvPicPr>
          <p:cNvPr id="2" name="图片 1"/>
          <p:cNvPicPr>
            <a:picLocks noChangeAspect="1"/>
          </p:cNvPicPr>
          <p:nvPr/>
        </p:nvPicPr>
        <p:blipFill>
          <a:blip r:embed="rId3"/>
          <a:stretch>
            <a:fillRect/>
          </a:stretch>
        </p:blipFill>
        <p:spPr>
          <a:xfrm>
            <a:off x="2821930" y="2312086"/>
            <a:ext cx="2491956" cy="632515"/>
          </a:xfrm>
          <a:prstGeom prst="rect">
            <a:avLst/>
          </a:prstGeom>
        </p:spPr>
      </p:pic>
      <p:pic>
        <p:nvPicPr>
          <p:cNvPr id="11" name="图片 10"/>
          <p:cNvPicPr>
            <a:picLocks noChangeAspect="1"/>
          </p:cNvPicPr>
          <p:nvPr/>
        </p:nvPicPr>
        <p:blipFill>
          <a:blip r:embed="rId4"/>
          <a:stretch>
            <a:fillRect/>
          </a:stretch>
        </p:blipFill>
        <p:spPr>
          <a:xfrm>
            <a:off x="2836582" y="3579347"/>
            <a:ext cx="3894157" cy="944962"/>
          </a:xfrm>
          <a:prstGeom prst="rect">
            <a:avLst/>
          </a:prstGeom>
        </p:spPr>
      </p:pic>
      <p:pic>
        <p:nvPicPr>
          <p:cNvPr id="12" name="图片 11"/>
          <p:cNvPicPr>
            <a:picLocks noChangeAspect="1"/>
          </p:cNvPicPr>
          <p:nvPr/>
        </p:nvPicPr>
        <p:blipFill>
          <a:blip r:embed="rId5"/>
          <a:stretch>
            <a:fillRect/>
          </a:stretch>
        </p:blipFill>
        <p:spPr>
          <a:xfrm>
            <a:off x="2951781" y="4458211"/>
            <a:ext cx="2133785" cy="845893"/>
          </a:xfrm>
          <a:prstGeom prst="rect">
            <a:avLst/>
          </a:prstGeom>
        </p:spPr>
      </p:pic>
      <p:pic>
        <p:nvPicPr>
          <p:cNvPr id="14" name="图片 13"/>
          <p:cNvPicPr>
            <a:picLocks noChangeAspect="1"/>
          </p:cNvPicPr>
          <p:nvPr/>
        </p:nvPicPr>
        <p:blipFill>
          <a:blip r:embed="rId6"/>
          <a:stretch>
            <a:fillRect/>
          </a:stretch>
        </p:blipFill>
        <p:spPr>
          <a:xfrm>
            <a:off x="5132178" y="4408676"/>
            <a:ext cx="3269263" cy="944962"/>
          </a:xfrm>
          <a:prstGeom prst="rect">
            <a:avLst/>
          </a:prstGeom>
        </p:spPr>
      </p:pic>
      <p:pic>
        <p:nvPicPr>
          <p:cNvPr id="15" name="图片 14"/>
          <p:cNvPicPr>
            <a:picLocks noChangeAspect="1"/>
          </p:cNvPicPr>
          <p:nvPr/>
        </p:nvPicPr>
        <p:blipFill>
          <a:blip r:embed="rId7"/>
          <a:stretch>
            <a:fillRect/>
          </a:stretch>
        </p:blipFill>
        <p:spPr>
          <a:xfrm>
            <a:off x="8569763" y="4539877"/>
            <a:ext cx="2209992" cy="800169"/>
          </a:xfrm>
          <a:prstGeom prst="rect">
            <a:avLst/>
          </a:prstGeom>
        </p:spPr>
      </p:pic>
      <p:pic>
        <p:nvPicPr>
          <p:cNvPr id="18" name="图片 17"/>
          <p:cNvPicPr>
            <a:picLocks noChangeAspect="1"/>
          </p:cNvPicPr>
          <p:nvPr/>
        </p:nvPicPr>
        <p:blipFill>
          <a:blip r:embed="rId8"/>
          <a:stretch>
            <a:fillRect/>
          </a:stretch>
        </p:blipFill>
        <p:spPr>
          <a:xfrm>
            <a:off x="2979903" y="2834350"/>
            <a:ext cx="2316681" cy="800169"/>
          </a:xfrm>
          <a:prstGeom prst="rect">
            <a:avLst/>
          </a:prstGeom>
        </p:spPr>
      </p:pic>
      <p:pic>
        <p:nvPicPr>
          <p:cNvPr id="19" name="图片 18"/>
          <p:cNvPicPr>
            <a:picLocks noChangeAspect="1"/>
          </p:cNvPicPr>
          <p:nvPr/>
        </p:nvPicPr>
        <p:blipFill>
          <a:blip r:embed="rId9"/>
          <a:stretch>
            <a:fillRect/>
          </a:stretch>
        </p:blipFill>
        <p:spPr>
          <a:xfrm>
            <a:off x="5296302" y="2865647"/>
            <a:ext cx="1280271" cy="754445"/>
          </a:xfrm>
          <a:prstGeom prst="rect">
            <a:avLst/>
          </a:prstGeom>
        </p:spPr>
      </p:pic>
      <p:pic>
        <p:nvPicPr>
          <p:cNvPr id="20" name="图片 19"/>
          <p:cNvPicPr>
            <a:picLocks noChangeAspect="1"/>
          </p:cNvPicPr>
          <p:nvPr/>
        </p:nvPicPr>
        <p:blipFill>
          <a:blip r:embed="rId10"/>
          <a:stretch>
            <a:fillRect/>
          </a:stretch>
        </p:blipFill>
        <p:spPr>
          <a:xfrm>
            <a:off x="2979903" y="5312893"/>
            <a:ext cx="4755292" cy="762066"/>
          </a:xfrm>
          <a:prstGeom prst="rect">
            <a:avLst/>
          </a:prstGeom>
        </p:spPr>
      </p:pic>
    </p:spTree>
    <p:extLst>
      <p:ext uri="{BB962C8B-B14F-4D97-AF65-F5344CB8AC3E}">
        <p14:creationId xmlns:p14="http://schemas.microsoft.com/office/powerpoint/2010/main" val="6981245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选做作业：推导引力波传导方程</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4524315"/>
          </a:xfrm>
          <a:prstGeom prst="rect">
            <a:avLst/>
          </a:prstGeom>
        </p:spPr>
        <p:txBody>
          <a:bodyPr wrap="square">
            <a:spAutoFit/>
          </a:bodyPr>
          <a:lstStyle/>
          <a:p>
            <a:pPr marL="342900" indent="-342900">
              <a:buFont typeface="Arial" panose="020B0604020202020204" pitchFamily="34" charset="0"/>
              <a:buChar char="•"/>
            </a:pPr>
            <a:r>
              <a:rPr lang="zh-CN" altLang="en-US" sz="2400" b="1" dirty="0">
                <a:latin typeface="华文宋体" panose="02010600040101010101" pitchFamily="2" charset="-122"/>
                <a:ea typeface="华文宋体" panose="02010600040101010101" pitchFamily="2" charset="-122"/>
              </a:rPr>
              <a:t>里</a:t>
            </a:r>
            <a:r>
              <a:rPr lang="zh-CN" altLang="en-US" sz="2400" b="1" dirty="0" smtClean="0">
                <a:latin typeface="华文宋体" panose="02010600040101010101" pitchFamily="2" charset="-122"/>
                <a:ea typeface="华文宋体" panose="02010600040101010101" pitchFamily="2" charset="-122"/>
              </a:rPr>
              <a:t>奇张量</a:t>
            </a:r>
            <a:r>
              <a:rPr lang="en-US" altLang="zh-CN" sz="2400" b="1" dirty="0" smtClean="0">
                <a:latin typeface="华文宋体" panose="02010600040101010101" pitchFamily="2" charset="-122"/>
                <a:ea typeface="华文宋体" panose="02010600040101010101" pitchFamily="2" charset="-122"/>
              </a:rPr>
              <a:t>00</a:t>
            </a:r>
            <a:r>
              <a:rPr lang="zh-CN" altLang="en-US" sz="2400" b="1" dirty="0" smtClean="0">
                <a:latin typeface="华文宋体" panose="02010600040101010101" pitchFamily="2" charset="-122"/>
                <a:ea typeface="华文宋体" panose="02010600040101010101" pitchFamily="2" charset="-122"/>
              </a:rPr>
              <a:t>分量的计算结果为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黑体" panose="02010609060101010101" pitchFamily="49" charset="-122"/>
                <a:ea typeface="黑体" panose="02010609060101010101" pitchFamily="49" charset="-122"/>
              </a:rPr>
              <a:t>引力波扰动没有影响里奇张量 </a:t>
            </a:r>
            <a:r>
              <a:rPr lang="en-US" altLang="zh-CN" sz="2400" b="1" dirty="0" smtClean="0">
                <a:latin typeface="黑体" panose="02010609060101010101" pitchFamily="49" charset="-122"/>
                <a:ea typeface="黑体" panose="02010609060101010101" pitchFamily="49" charset="-122"/>
              </a:rPr>
              <a:t>00 </a:t>
            </a:r>
            <a:r>
              <a:rPr lang="zh-CN" altLang="en-US" sz="2400" b="1" dirty="0" smtClean="0">
                <a:latin typeface="黑体" panose="02010609060101010101" pitchFamily="49" charset="-122"/>
                <a:ea typeface="黑体" panose="02010609060101010101" pitchFamily="49" charset="-122"/>
              </a:rPr>
              <a:t>分量</a:t>
            </a:r>
            <a:r>
              <a:rPr lang="zh-CN" altLang="en-US" sz="2400" b="1" dirty="0" smtClean="0">
                <a:latin typeface="华文宋体" panose="02010600040101010101" pitchFamily="2" charset="-122"/>
                <a:ea typeface="华文宋体" panose="02010600040101010101" pitchFamily="2" charset="-122"/>
              </a:rPr>
              <a:t>。这是对</a:t>
            </a:r>
            <a:r>
              <a:rPr lang="zh-CN" altLang="en-US" sz="2400" b="1" dirty="0" smtClean="0">
                <a:latin typeface="黑体" panose="02010609060101010101" pitchFamily="49" charset="-122"/>
                <a:ea typeface="黑体" panose="02010609060101010101" pitchFamily="49" charset="-122"/>
              </a:rPr>
              <a:t>模式分解理论</a:t>
            </a:r>
            <a:r>
              <a:rPr lang="zh-CN" altLang="en-US" sz="2400" b="1" dirty="0" smtClean="0">
                <a:latin typeface="华文宋体" panose="02010600040101010101" pitchFamily="2" charset="-122"/>
                <a:ea typeface="华文宋体" panose="02010600040101010101" pitchFamily="2" charset="-122"/>
              </a:rPr>
              <a:t>的支持。显然引力波无法影响我们之前从</a:t>
            </a:r>
            <a:r>
              <a:rPr lang="en-US" altLang="zh-CN" sz="2400" b="1" dirty="0" smtClean="0">
                <a:latin typeface="华文宋体" panose="02010600040101010101" pitchFamily="2" charset="-122"/>
                <a:ea typeface="华文宋体" panose="02010600040101010101" pitchFamily="2" charset="-122"/>
              </a:rPr>
              <a:t>00</a:t>
            </a:r>
            <a:r>
              <a:rPr lang="zh-CN" altLang="en-US" sz="2400" b="1" dirty="0" smtClean="0">
                <a:latin typeface="华文宋体" panose="02010600040101010101" pitchFamily="2" charset="-122"/>
                <a:ea typeface="华文宋体" panose="02010600040101010101" pitchFamily="2" charset="-122"/>
              </a:rPr>
              <a:t>分量推导出的密度扰动方程</a:t>
            </a:r>
            <a:endParaRPr lang="en-US" altLang="zh-CN" sz="2400" b="1" dirty="0" smtClean="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1707780" y="2153340"/>
            <a:ext cx="6279424" cy="548688"/>
          </a:xfrm>
          <a:prstGeom prst="rect">
            <a:avLst/>
          </a:prstGeom>
        </p:spPr>
      </p:pic>
      <p:pic>
        <p:nvPicPr>
          <p:cNvPr id="4" name="图片 3"/>
          <p:cNvPicPr>
            <a:picLocks noChangeAspect="1"/>
          </p:cNvPicPr>
          <p:nvPr/>
        </p:nvPicPr>
        <p:blipFill>
          <a:blip r:embed="rId3"/>
          <a:stretch>
            <a:fillRect/>
          </a:stretch>
        </p:blipFill>
        <p:spPr>
          <a:xfrm>
            <a:off x="2249833" y="2702028"/>
            <a:ext cx="2751058" cy="533446"/>
          </a:xfrm>
          <a:prstGeom prst="rect">
            <a:avLst/>
          </a:prstGeom>
        </p:spPr>
      </p:pic>
      <p:pic>
        <p:nvPicPr>
          <p:cNvPr id="8" name="图片 7"/>
          <p:cNvPicPr>
            <a:picLocks noChangeAspect="1"/>
          </p:cNvPicPr>
          <p:nvPr/>
        </p:nvPicPr>
        <p:blipFill>
          <a:blip r:embed="rId4"/>
          <a:stretch>
            <a:fillRect/>
          </a:stretch>
        </p:blipFill>
        <p:spPr>
          <a:xfrm>
            <a:off x="2226387" y="3118044"/>
            <a:ext cx="5524979" cy="1943268"/>
          </a:xfrm>
          <a:prstGeom prst="rect">
            <a:avLst/>
          </a:prstGeom>
        </p:spPr>
      </p:pic>
      <p:pic>
        <p:nvPicPr>
          <p:cNvPr id="9" name="图片 8"/>
          <p:cNvPicPr>
            <a:picLocks noChangeAspect="1"/>
          </p:cNvPicPr>
          <p:nvPr/>
        </p:nvPicPr>
        <p:blipFill>
          <a:blip r:embed="rId5"/>
          <a:stretch>
            <a:fillRect/>
          </a:stretch>
        </p:blipFill>
        <p:spPr>
          <a:xfrm>
            <a:off x="7587393" y="4089678"/>
            <a:ext cx="1729890" cy="967824"/>
          </a:xfrm>
          <a:prstGeom prst="rect">
            <a:avLst/>
          </a:prstGeom>
        </p:spPr>
      </p:pic>
      <p:pic>
        <p:nvPicPr>
          <p:cNvPr id="16" name="图片 15"/>
          <p:cNvPicPr>
            <a:picLocks noChangeAspect="1"/>
          </p:cNvPicPr>
          <p:nvPr/>
        </p:nvPicPr>
        <p:blipFill>
          <a:blip r:embed="rId6"/>
          <a:stretch>
            <a:fillRect/>
          </a:stretch>
        </p:blipFill>
        <p:spPr>
          <a:xfrm>
            <a:off x="1927183" y="5997749"/>
            <a:ext cx="8847587" cy="815411"/>
          </a:xfrm>
          <a:prstGeom prst="rect">
            <a:avLst/>
          </a:prstGeom>
        </p:spPr>
      </p:pic>
    </p:spTree>
    <p:extLst>
      <p:ext uri="{BB962C8B-B14F-4D97-AF65-F5344CB8AC3E}">
        <p14:creationId xmlns:p14="http://schemas.microsoft.com/office/powerpoint/2010/main" val="366260019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选做作业：推导引力波传导方程</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4524315"/>
          </a:xfrm>
          <a:prstGeom prst="rect">
            <a:avLst/>
          </a:prstGeom>
        </p:spPr>
        <p:txBody>
          <a:bodyPr wrap="square">
            <a:spAutoFit/>
          </a:bodyPr>
          <a:lstStyle/>
          <a:p>
            <a:pPr marL="342900" indent="-342900">
              <a:buFont typeface="Arial" panose="020B0604020202020204" pitchFamily="34" charset="0"/>
              <a:buChar char="•"/>
            </a:pPr>
            <a:r>
              <a:rPr lang="zh-CN" altLang="en-US" sz="2400" b="1" dirty="0">
                <a:latin typeface="华文宋体" panose="02010600040101010101" pitchFamily="2" charset="-122"/>
                <a:ea typeface="华文宋体" panose="02010600040101010101" pitchFamily="2" charset="-122"/>
              </a:rPr>
              <a:t>计算</a:t>
            </a:r>
            <a:r>
              <a:rPr lang="zh-CN" altLang="en-US" sz="2400" b="1" dirty="0" smtClean="0">
                <a:latin typeface="华文宋体" panose="02010600040101010101" pitchFamily="2" charset="-122"/>
                <a:ea typeface="华文宋体" panose="02010600040101010101" pitchFamily="2" charset="-122"/>
              </a:rPr>
              <a:t>得到里奇张量</a:t>
            </a:r>
            <a:r>
              <a:rPr lang="en-US" altLang="zh-CN" sz="2400" b="1" dirty="0" smtClean="0">
                <a:latin typeface="华文宋体" panose="02010600040101010101" pitchFamily="2" charset="-122"/>
                <a:ea typeface="华文宋体" panose="02010600040101010101" pitchFamily="2" charset="-122"/>
              </a:rPr>
              <a:t>0i</a:t>
            </a:r>
            <a:r>
              <a:rPr lang="zh-CN" altLang="en-US" sz="2400" b="1" dirty="0" smtClean="0">
                <a:latin typeface="华文宋体" panose="02010600040101010101" pitchFamily="2" charset="-122"/>
                <a:ea typeface="华文宋体" panose="02010600040101010101" pitchFamily="2" charset="-122"/>
              </a:rPr>
              <a:t>分量结果为</a:t>
            </a:r>
            <a:r>
              <a:rPr lang="en-US" altLang="zh-CN" sz="2400" b="1" dirty="0" smtClean="0">
                <a:latin typeface="华文宋体" panose="02010600040101010101" pitchFamily="2" charset="-122"/>
                <a:ea typeface="华文宋体" panose="02010600040101010101" pitchFamily="2" charset="-122"/>
              </a:rPr>
              <a:t>0</a:t>
            </a:r>
            <a:r>
              <a:rPr lang="zh-CN" altLang="en-US" sz="2400" b="1" dirty="0" smtClean="0">
                <a:latin typeface="华文宋体" panose="02010600040101010101" pitchFamily="2" charset="-122"/>
                <a:ea typeface="华文宋体" panose="02010600040101010101" pitchFamily="2" charset="-122"/>
              </a:rPr>
              <a:t>（请自行计算）。</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里奇张量</a:t>
            </a:r>
            <a:r>
              <a:rPr lang="en-US" altLang="zh-CN" sz="2400" b="1" dirty="0" smtClean="0">
                <a:latin typeface="华文宋体" panose="02010600040101010101" pitchFamily="2" charset="-122"/>
                <a:ea typeface="华文宋体" panose="02010600040101010101" pitchFamily="2" charset="-122"/>
              </a:rPr>
              <a:t> </a:t>
            </a:r>
            <a:r>
              <a:rPr lang="en-US" altLang="zh-CN" sz="2400" b="1" dirty="0" err="1" smtClean="0">
                <a:latin typeface="华文宋体" panose="02010600040101010101" pitchFamily="2" charset="-122"/>
                <a:ea typeface="华文宋体" panose="02010600040101010101" pitchFamily="2" charset="-122"/>
              </a:rPr>
              <a:t>ij</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分量为</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前两项结果为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2913213" y="2920584"/>
            <a:ext cx="6119390" cy="609653"/>
          </a:xfrm>
          <a:prstGeom prst="rect">
            <a:avLst/>
          </a:prstGeom>
        </p:spPr>
      </p:pic>
      <p:pic>
        <p:nvPicPr>
          <p:cNvPr id="6" name="图片 5"/>
          <p:cNvPicPr>
            <a:picLocks noChangeAspect="1"/>
          </p:cNvPicPr>
          <p:nvPr/>
        </p:nvPicPr>
        <p:blipFill>
          <a:blip r:embed="rId3"/>
          <a:stretch>
            <a:fillRect/>
          </a:stretch>
        </p:blipFill>
        <p:spPr>
          <a:xfrm>
            <a:off x="2796589" y="4432494"/>
            <a:ext cx="5631668" cy="662997"/>
          </a:xfrm>
          <a:prstGeom prst="rect">
            <a:avLst/>
          </a:prstGeom>
        </p:spPr>
      </p:pic>
      <p:pic>
        <p:nvPicPr>
          <p:cNvPr id="10" name="图片 9"/>
          <p:cNvPicPr>
            <a:picLocks noChangeAspect="1"/>
          </p:cNvPicPr>
          <p:nvPr/>
        </p:nvPicPr>
        <p:blipFill>
          <a:blip r:embed="rId4"/>
          <a:stretch>
            <a:fillRect/>
          </a:stretch>
        </p:blipFill>
        <p:spPr>
          <a:xfrm>
            <a:off x="3196919" y="5211311"/>
            <a:ext cx="5921253" cy="670618"/>
          </a:xfrm>
          <a:prstGeom prst="rect">
            <a:avLst/>
          </a:prstGeom>
        </p:spPr>
      </p:pic>
      <p:pic>
        <p:nvPicPr>
          <p:cNvPr id="12" name="图片 11"/>
          <p:cNvPicPr>
            <a:picLocks noChangeAspect="1"/>
          </p:cNvPicPr>
          <p:nvPr/>
        </p:nvPicPr>
        <p:blipFill>
          <a:blip r:embed="rId5"/>
          <a:stretch>
            <a:fillRect/>
          </a:stretch>
        </p:blipFill>
        <p:spPr>
          <a:xfrm>
            <a:off x="3196919" y="5921620"/>
            <a:ext cx="2339543" cy="746825"/>
          </a:xfrm>
          <a:prstGeom prst="rect">
            <a:avLst/>
          </a:prstGeom>
        </p:spPr>
      </p:pic>
    </p:spTree>
    <p:extLst>
      <p:ext uri="{BB962C8B-B14F-4D97-AF65-F5344CB8AC3E}">
        <p14:creationId xmlns:p14="http://schemas.microsoft.com/office/powerpoint/2010/main" val="255123353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选做作业：推导引力波传导方程</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3785652"/>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第三项结果为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第四项结果为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总结果为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3024077" y="2202604"/>
            <a:ext cx="4244708" cy="594412"/>
          </a:xfrm>
          <a:prstGeom prst="rect">
            <a:avLst/>
          </a:prstGeom>
        </p:spPr>
      </p:pic>
      <p:pic>
        <p:nvPicPr>
          <p:cNvPr id="4" name="图片 3"/>
          <p:cNvPicPr>
            <a:picLocks noChangeAspect="1"/>
          </p:cNvPicPr>
          <p:nvPr/>
        </p:nvPicPr>
        <p:blipFill>
          <a:blip r:embed="rId3"/>
          <a:stretch>
            <a:fillRect/>
          </a:stretch>
        </p:blipFill>
        <p:spPr>
          <a:xfrm>
            <a:off x="7341233" y="2135190"/>
            <a:ext cx="1546994" cy="670618"/>
          </a:xfrm>
          <a:prstGeom prst="rect">
            <a:avLst/>
          </a:prstGeom>
        </p:spPr>
      </p:pic>
      <p:pic>
        <p:nvPicPr>
          <p:cNvPr id="8" name="图片 7"/>
          <p:cNvPicPr>
            <a:picLocks noChangeAspect="1"/>
          </p:cNvPicPr>
          <p:nvPr/>
        </p:nvPicPr>
        <p:blipFill>
          <a:blip r:embed="rId4"/>
          <a:stretch>
            <a:fillRect/>
          </a:stretch>
        </p:blipFill>
        <p:spPr>
          <a:xfrm>
            <a:off x="3135738" y="3748758"/>
            <a:ext cx="4267570" cy="556308"/>
          </a:xfrm>
          <a:prstGeom prst="rect">
            <a:avLst/>
          </a:prstGeom>
        </p:spPr>
      </p:pic>
      <p:pic>
        <p:nvPicPr>
          <p:cNvPr id="13" name="图片 12"/>
          <p:cNvPicPr>
            <a:picLocks noChangeAspect="1"/>
          </p:cNvPicPr>
          <p:nvPr/>
        </p:nvPicPr>
        <p:blipFill>
          <a:blip r:embed="rId5"/>
          <a:stretch>
            <a:fillRect/>
          </a:stretch>
        </p:blipFill>
        <p:spPr>
          <a:xfrm>
            <a:off x="3134628" y="4863878"/>
            <a:ext cx="4206605" cy="922100"/>
          </a:xfrm>
          <a:prstGeom prst="rect">
            <a:avLst/>
          </a:prstGeom>
        </p:spPr>
      </p:pic>
      <p:pic>
        <p:nvPicPr>
          <p:cNvPr id="14" name="图片 13"/>
          <p:cNvPicPr>
            <a:picLocks noChangeAspect="1"/>
          </p:cNvPicPr>
          <p:nvPr/>
        </p:nvPicPr>
        <p:blipFill>
          <a:blip r:embed="rId6"/>
          <a:stretch>
            <a:fillRect/>
          </a:stretch>
        </p:blipFill>
        <p:spPr>
          <a:xfrm>
            <a:off x="7352135" y="5020976"/>
            <a:ext cx="2964437" cy="678239"/>
          </a:xfrm>
          <a:prstGeom prst="rect">
            <a:avLst/>
          </a:prstGeom>
        </p:spPr>
      </p:pic>
      <p:pic>
        <p:nvPicPr>
          <p:cNvPr id="15" name="图片 14"/>
          <p:cNvPicPr>
            <a:picLocks noChangeAspect="1"/>
          </p:cNvPicPr>
          <p:nvPr/>
        </p:nvPicPr>
        <p:blipFill>
          <a:blip r:embed="rId7"/>
          <a:stretch>
            <a:fillRect/>
          </a:stretch>
        </p:blipFill>
        <p:spPr>
          <a:xfrm>
            <a:off x="3715705" y="5811366"/>
            <a:ext cx="5006774" cy="861135"/>
          </a:xfrm>
          <a:prstGeom prst="rect">
            <a:avLst/>
          </a:prstGeom>
        </p:spPr>
      </p:pic>
      <p:pic>
        <p:nvPicPr>
          <p:cNvPr id="16" name="图片 15"/>
          <p:cNvPicPr>
            <a:picLocks noChangeAspect="1"/>
          </p:cNvPicPr>
          <p:nvPr/>
        </p:nvPicPr>
        <p:blipFill>
          <a:blip r:embed="rId8"/>
          <a:stretch>
            <a:fillRect/>
          </a:stretch>
        </p:blipFill>
        <p:spPr>
          <a:xfrm>
            <a:off x="8713687" y="5851996"/>
            <a:ext cx="2712955" cy="845893"/>
          </a:xfrm>
          <a:prstGeom prst="rect">
            <a:avLst/>
          </a:prstGeom>
        </p:spPr>
      </p:pic>
    </p:spTree>
    <p:extLst>
      <p:ext uri="{BB962C8B-B14F-4D97-AF65-F5344CB8AC3E}">
        <p14:creationId xmlns:p14="http://schemas.microsoft.com/office/powerpoint/2010/main" val="1227117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选做作业：推导引力波传导方程</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489364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很容易算得，里奇张量的</a:t>
            </a:r>
            <a:r>
              <a:rPr lang="en-US" altLang="zh-CN" sz="2400" b="1" dirty="0" smtClean="0">
                <a:latin typeface="华文宋体" panose="02010600040101010101" pitchFamily="2" charset="-122"/>
                <a:ea typeface="华文宋体" panose="02010600040101010101" pitchFamily="2" charset="-122"/>
              </a:rPr>
              <a:t>0</a:t>
            </a:r>
            <a:r>
              <a:rPr lang="zh-CN" altLang="en-US" sz="2400" b="1" dirty="0" smtClean="0">
                <a:latin typeface="华文宋体" panose="02010600040101010101" pitchFamily="2" charset="-122"/>
                <a:ea typeface="华文宋体" panose="02010600040101010101" pitchFamily="2" charset="-122"/>
              </a:rPr>
              <a:t>阶、</a:t>
            </a:r>
            <a:r>
              <a:rPr lang="en-US" altLang="zh-CN" sz="2400" b="1" dirty="0" smtClean="0">
                <a:latin typeface="华文宋体" panose="02010600040101010101" pitchFamily="2" charset="-122"/>
                <a:ea typeface="华文宋体" panose="02010600040101010101" pitchFamily="2" charset="-122"/>
              </a:rPr>
              <a:t>1</a:t>
            </a:r>
            <a:r>
              <a:rPr lang="zh-CN" altLang="en-US" sz="2400" b="1" dirty="0" smtClean="0">
                <a:latin typeface="华文宋体" panose="02010600040101010101" pitchFamily="2" charset="-122"/>
                <a:ea typeface="华文宋体" panose="02010600040101010101" pitchFamily="2" charset="-122"/>
              </a:rPr>
              <a:t>阶也不包含张量扰动。这也是对模式分解理论的支持。</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扰动的爱因斯坦场方程为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a:latin typeface="华文宋体" panose="02010600040101010101" pitchFamily="2" charset="-122"/>
                <a:ea typeface="华文宋体" panose="02010600040101010101" pitchFamily="2" charset="-122"/>
              </a:rPr>
              <a:t>上</a:t>
            </a:r>
            <a:r>
              <a:rPr lang="zh-CN" altLang="en-US" sz="2400" b="1" dirty="0" smtClean="0">
                <a:latin typeface="华文宋体" panose="02010600040101010101" pitchFamily="2" charset="-122"/>
                <a:ea typeface="华文宋体" panose="02010600040101010101" pitchFamily="2" charset="-122"/>
              </a:rPr>
              <a:t>式等于</a:t>
            </a:r>
            <a:r>
              <a:rPr lang="en-US" altLang="zh-CN" sz="2400" b="1" dirty="0" smtClean="0">
                <a:latin typeface="华文宋体" panose="02010600040101010101" pitchFamily="2" charset="-122"/>
                <a:ea typeface="华文宋体" panose="02010600040101010101" pitchFamily="2" charset="-122"/>
              </a:rPr>
              <a:t>0</a:t>
            </a:r>
            <a:r>
              <a:rPr lang="zh-CN" altLang="en-US" sz="2400" b="1" dirty="0" smtClean="0">
                <a:latin typeface="华文宋体" panose="02010600040101010101" pitchFamily="2" charset="-122"/>
                <a:ea typeface="华文宋体" panose="02010600040101010101" pitchFamily="2" charset="-122"/>
              </a:rPr>
              <a:t>（能动张量没有 </a:t>
            </a:r>
            <a:r>
              <a:rPr lang="en-US" altLang="zh-CN" sz="2400" b="1" dirty="0" err="1" smtClean="0">
                <a:latin typeface="华文宋体" panose="02010600040101010101" pitchFamily="2" charset="-122"/>
                <a:ea typeface="华文宋体" panose="02010600040101010101" pitchFamily="2" charset="-122"/>
              </a:rPr>
              <a:t>ij</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分量。更严格论证见</a:t>
            </a:r>
            <a:r>
              <a:rPr lang="en-US" altLang="zh-CN" sz="2400" b="1" dirty="0" err="1" smtClean="0">
                <a:latin typeface="华文宋体" panose="02010600040101010101" pitchFamily="2" charset="-122"/>
                <a:ea typeface="华文宋体" panose="02010600040101010101" pitchFamily="2" charset="-122"/>
              </a:rPr>
              <a:t>Dodelson</a:t>
            </a:r>
            <a:r>
              <a:rPr lang="zh-CN" altLang="en-US" sz="2400" b="1" dirty="0" smtClean="0">
                <a:latin typeface="华文宋体" panose="02010600040101010101" pitchFamily="2" charset="-122"/>
                <a:ea typeface="华文宋体" panose="02010600040101010101" pitchFamily="2" charset="-122"/>
              </a:rPr>
              <a:t>书第五章练习</a:t>
            </a:r>
            <a:r>
              <a:rPr lang="en-US" altLang="zh-CN" sz="2400" b="1" dirty="0" smtClean="0">
                <a:latin typeface="华文宋体" panose="02010600040101010101" pitchFamily="2" charset="-122"/>
                <a:ea typeface="华文宋体" panose="02010600040101010101" pitchFamily="2" charset="-122"/>
              </a:rPr>
              <a:t>8</a:t>
            </a:r>
            <a:r>
              <a:rPr lang="zh-CN" altLang="en-US" sz="2400" b="1" dirty="0" smtClean="0">
                <a:latin typeface="华文宋体" panose="02010600040101010101" pitchFamily="2" charset="-122"/>
                <a:ea typeface="华文宋体" panose="02010600040101010101" pitchFamily="2" charset="-122"/>
              </a:rPr>
              <a:t>，</a:t>
            </a:r>
            <a:r>
              <a:rPr lang="en-US" altLang="zh-CN" sz="2400" b="1" dirty="0" smtClean="0">
                <a:latin typeface="华文宋体" panose="02010600040101010101" pitchFamily="2" charset="-122"/>
                <a:ea typeface="华文宋体" panose="02010600040101010101" pitchFamily="2" charset="-122"/>
              </a:rPr>
              <a:t>9</a:t>
            </a:r>
            <a:r>
              <a:rPr lang="zh-CN" altLang="en-US" sz="2400" b="1" dirty="0" smtClean="0">
                <a:latin typeface="华文宋体" panose="02010600040101010101" pitchFamily="2" charset="-122"/>
                <a:ea typeface="华文宋体" panose="02010600040101010101" pitchFamily="2" charset="-122"/>
              </a:rPr>
              <a:t>），即得到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3828108" y="2452784"/>
            <a:ext cx="2819644" cy="602032"/>
          </a:xfrm>
          <a:prstGeom prst="rect">
            <a:avLst/>
          </a:prstGeom>
        </p:spPr>
      </p:pic>
      <p:pic>
        <p:nvPicPr>
          <p:cNvPr id="6" name="图片 5"/>
          <p:cNvPicPr>
            <a:picLocks noChangeAspect="1"/>
          </p:cNvPicPr>
          <p:nvPr/>
        </p:nvPicPr>
        <p:blipFill>
          <a:blip r:embed="rId3"/>
          <a:stretch>
            <a:fillRect/>
          </a:stretch>
        </p:blipFill>
        <p:spPr>
          <a:xfrm>
            <a:off x="2376194" y="3675059"/>
            <a:ext cx="1707028" cy="609653"/>
          </a:xfrm>
          <a:prstGeom prst="rect">
            <a:avLst/>
          </a:prstGeom>
        </p:spPr>
      </p:pic>
      <p:pic>
        <p:nvPicPr>
          <p:cNvPr id="9" name="图片 8"/>
          <p:cNvPicPr>
            <a:picLocks noChangeAspect="1"/>
          </p:cNvPicPr>
          <p:nvPr/>
        </p:nvPicPr>
        <p:blipFill>
          <a:blip r:embed="rId4"/>
          <a:stretch>
            <a:fillRect/>
          </a:stretch>
        </p:blipFill>
        <p:spPr>
          <a:xfrm>
            <a:off x="4182871" y="3584334"/>
            <a:ext cx="4854361" cy="967824"/>
          </a:xfrm>
          <a:prstGeom prst="rect">
            <a:avLst/>
          </a:prstGeom>
        </p:spPr>
      </p:pic>
      <p:pic>
        <p:nvPicPr>
          <p:cNvPr id="10" name="图片 9"/>
          <p:cNvPicPr>
            <a:picLocks noChangeAspect="1"/>
          </p:cNvPicPr>
          <p:nvPr/>
        </p:nvPicPr>
        <p:blipFill>
          <a:blip r:embed="rId5"/>
          <a:stretch>
            <a:fillRect/>
          </a:stretch>
        </p:blipFill>
        <p:spPr>
          <a:xfrm>
            <a:off x="2376194" y="5598897"/>
            <a:ext cx="3322608" cy="769687"/>
          </a:xfrm>
          <a:prstGeom prst="rect">
            <a:avLst/>
          </a:prstGeom>
        </p:spPr>
      </p:pic>
    </p:spTree>
    <p:extLst>
      <p:ext uri="{BB962C8B-B14F-4D97-AF65-F5344CB8AC3E}">
        <p14:creationId xmlns:p14="http://schemas.microsoft.com/office/powerpoint/2010/main" val="39992093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张量扰动的演化（引力波）</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5262979"/>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			</a:t>
            </a:r>
            <a:r>
              <a:rPr lang="zh-CN" altLang="en-US" sz="2400" dirty="0" smtClean="0">
                <a:latin typeface="华文宋体" panose="02010600040101010101" pitchFamily="2" charset="-122"/>
                <a:ea typeface="华文宋体" panose="02010600040101010101" pitchFamily="2" charset="-122"/>
              </a:rPr>
              <a:t>（这里一点还是对共形时间求导）</a:t>
            </a:r>
            <a:endParaRPr lang="en-US" altLang="zh-CN" sz="2400"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上式是一个波动演化的方程，被称为引力波（</a:t>
            </a:r>
            <a:r>
              <a:rPr lang="en-US" altLang="zh-CN" sz="2400" dirty="0" smtClean="0">
                <a:latin typeface="黑体" panose="02010609060101010101" pitchFamily="49" charset="-122"/>
                <a:ea typeface="黑体" panose="02010609060101010101" pitchFamily="49" charset="-122"/>
              </a:rPr>
              <a:t>gravitational wave</a:t>
            </a:r>
            <a:r>
              <a:rPr lang="zh-CN" altLang="en-US" sz="2400" dirty="0" smtClean="0">
                <a:latin typeface="黑体" panose="02010609060101010101" pitchFamily="49" charset="-122"/>
                <a:ea typeface="黑体" panose="02010609060101010101" pitchFamily="49" charset="-122"/>
              </a:rPr>
              <a:t>）</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在没有膨胀的时候（第二项为</a:t>
            </a:r>
            <a:r>
              <a:rPr lang="en-US" altLang="zh-CN" sz="2400" b="1" dirty="0" smtClean="0">
                <a:latin typeface="华文宋体" panose="02010600040101010101" pitchFamily="2" charset="-122"/>
                <a:ea typeface="华文宋体" panose="02010600040101010101" pitchFamily="2" charset="-122"/>
              </a:rPr>
              <a:t>0</a:t>
            </a:r>
            <a:r>
              <a:rPr lang="zh-CN" altLang="en-US" sz="2400" b="1" dirty="0" smtClean="0">
                <a:latin typeface="华文宋体" panose="02010600040101010101" pitchFamily="2" charset="-122"/>
                <a:ea typeface="华文宋体" panose="02010600040101010101" pitchFamily="2" charset="-122"/>
              </a:rPr>
              <a:t>），是标准的波动震荡解</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早期第三项较小，有常数解；越过视界之后第二项开始重要，出现衰减。</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练习：在物质、辐射为主的宇宙中，求出引力波演化的解析解？</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p:txBody>
      </p:sp>
      <p:pic>
        <p:nvPicPr>
          <p:cNvPr id="18" name="图片 17"/>
          <p:cNvPicPr>
            <a:picLocks noChangeAspect="1"/>
          </p:cNvPicPr>
          <p:nvPr/>
        </p:nvPicPr>
        <p:blipFill>
          <a:blip r:embed="rId2"/>
          <a:stretch>
            <a:fillRect/>
          </a:stretch>
        </p:blipFill>
        <p:spPr>
          <a:xfrm>
            <a:off x="1843904" y="1493075"/>
            <a:ext cx="3916796" cy="817584"/>
          </a:xfrm>
          <a:prstGeom prst="rect">
            <a:avLst/>
          </a:prstGeom>
        </p:spPr>
      </p:pic>
      <p:pic>
        <p:nvPicPr>
          <p:cNvPr id="19" name="图片 18"/>
          <p:cNvPicPr>
            <a:picLocks noChangeAspect="1"/>
          </p:cNvPicPr>
          <p:nvPr/>
        </p:nvPicPr>
        <p:blipFill>
          <a:blip r:embed="rId3"/>
          <a:stretch>
            <a:fillRect/>
          </a:stretch>
        </p:blipFill>
        <p:spPr>
          <a:xfrm>
            <a:off x="6265494" y="1690688"/>
            <a:ext cx="2642889" cy="437312"/>
          </a:xfrm>
          <a:prstGeom prst="rect">
            <a:avLst/>
          </a:prstGeom>
        </p:spPr>
      </p:pic>
      <p:pic>
        <p:nvPicPr>
          <p:cNvPr id="20" name="图片 19"/>
          <p:cNvPicPr>
            <a:picLocks noChangeAspect="1"/>
          </p:cNvPicPr>
          <p:nvPr/>
        </p:nvPicPr>
        <p:blipFill>
          <a:blip r:embed="rId4"/>
          <a:stretch>
            <a:fillRect/>
          </a:stretch>
        </p:blipFill>
        <p:spPr>
          <a:xfrm>
            <a:off x="2190420" y="4501285"/>
            <a:ext cx="7140559" cy="777307"/>
          </a:xfrm>
          <a:prstGeom prst="rect">
            <a:avLst/>
          </a:prstGeom>
        </p:spPr>
      </p:pic>
    </p:spTree>
    <p:extLst>
      <p:ext uri="{BB962C8B-B14F-4D97-AF65-F5344CB8AC3E}">
        <p14:creationId xmlns:p14="http://schemas.microsoft.com/office/powerpoint/2010/main" val="1793594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(Planck, 2009-2013)</a:t>
            </a:r>
          </a:p>
        </p:txBody>
      </p:sp>
      <p:pic>
        <p:nvPicPr>
          <p:cNvPr id="3" name="图片 2"/>
          <p:cNvPicPr>
            <a:picLocks noChangeAspect="1"/>
          </p:cNvPicPr>
          <p:nvPr/>
        </p:nvPicPr>
        <p:blipFill>
          <a:blip r:embed="rId2"/>
          <a:stretch>
            <a:fillRect/>
          </a:stretch>
        </p:blipFill>
        <p:spPr>
          <a:xfrm>
            <a:off x="1938143" y="881428"/>
            <a:ext cx="8462760" cy="49830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3" y="950740"/>
            <a:ext cx="8288638" cy="491372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7083">
            <a:off x="9715218" y="3947745"/>
            <a:ext cx="2553943" cy="2945423"/>
          </a:xfrm>
          <a:prstGeom prst="rect">
            <a:avLst/>
          </a:prstGeom>
        </p:spPr>
      </p:pic>
    </p:spTree>
    <p:extLst>
      <p:ext uri="{BB962C8B-B14F-4D97-AF65-F5344CB8AC3E}">
        <p14:creationId xmlns:p14="http://schemas.microsoft.com/office/powerpoint/2010/main" val="69837993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华文宋体" panose="02010600040101010101" pitchFamily="2" charset="-122"/>
                <a:ea typeface="华文宋体" panose="02010600040101010101" pitchFamily="2" charset="-122"/>
              </a:rPr>
              <a:t>辐射主导时期解析解（下面程序中</a:t>
            </a:r>
            <a:r>
              <a:rPr lang="en-US" altLang="zh-CN" sz="3600" b="1" dirty="0" smtClean="0">
                <a:latin typeface="华文宋体" panose="02010600040101010101" pitchFamily="2" charset="-122"/>
                <a:ea typeface="华文宋体" panose="02010600040101010101" pitchFamily="2" charset="-122"/>
              </a:rPr>
              <a:t>prime</a:t>
            </a:r>
            <a:r>
              <a:rPr lang="zh-CN" altLang="en-US" sz="3600" b="1" dirty="0" smtClean="0">
                <a:latin typeface="华文宋体" panose="02010600040101010101" pitchFamily="2" charset="-122"/>
                <a:ea typeface="华文宋体" panose="02010600040101010101" pitchFamily="2" charset="-122"/>
              </a:rPr>
              <a:t>为对</a:t>
            </a:r>
            <a:r>
              <a:rPr lang="en-US" altLang="zh-CN" sz="3600" b="1" dirty="0" smtClean="0">
                <a:latin typeface="华文宋体" panose="02010600040101010101" pitchFamily="2" charset="-122"/>
                <a:ea typeface="华文宋体" panose="02010600040101010101" pitchFamily="2" charset="-122"/>
              </a:rPr>
              <a:t>a</a:t>
            </a:r>
            <a:r>
              <a:rPr lang="zh-CN" altLang="en-US" sz="3600" b="1" dirty="0" smtClean="0">
                <a:latin typeface="华文宋体" panose="02010600040101010101" pitchFamily="2" charset="-122"/>
                <a:ea typeface="华文宋体" panose="02010600040101010101" pitchFamily="2" charset="-122"/>
              </a:rPr>
              <a:t>求导）</a:t>
            </a:r>
            <a:endParaRPr lang="zh-CN" altLang="en-US" sz="3600"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372428" y="1121081"/>
            <a:ext cx="10981372" cy="5319221"/>
          </a:xfrm>
          <a:prstGeom prst="rect">
            <a:avLst/>
          </a:prstGeom>
        </p:spPr>
      </p:pic>
    </p:spTree>
    <p:extLst>
      <p:ext uri="{BB962C8B-B14F-4D97-AF65-F5344CB8AC3E}">
        <p14:creationId xmlns:p14="http://schemas.microsoft.com/office/powerpoint/2010/main" val="263736873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华文宋体" panose="02010600040101010101" pitchFamily="2" charset="-122"/>
                <a:ea typeface="华文宋体" panose="02010600040101010101" pitchFamily="2" charset="-122"/>
              </a:rPr>
              <a:t>物质</a:t>
            </a:r>
            <a:r>
              <a:rPr lang="zh-CN" altLang="en-US" sz="3600" b="1" dirty="0" smtClean="0">
                <a:latin typeface="华文宋体" panose="02010600040101010101" pitchFamily="2" charset="-122"/>
                <a:ea typeface="华文宋体" panose="02010600040101010101" pitchFamily="2" charset="-122"/>
              </a:rPr>
              <a:t>主导时期解析解（下面程序中</a:t>
            </a:r>
            <a:r>
              <a:rPr lang="en-US" altLang="zh-CN" sz="3600" b="1" dirty="0" smtClean="0">
                <a:latin typeface="华文宋体" panose="02010600040101010101" pitchFamily="2" charset="-122"/>
                <a:ea typeface="华文宋体" panose="02010600040101010101" pitchFamily="2" charset="-122"/>
              </a:rPr>
              <a:t>prime</a:t>
            </a:r>
            <a:r>
              <a:rPr lang="zh-CN" altLang="en-US" sz="3600" b="1" dirty="0" smtClean="0">
                <a:latin typeface="华文宋体" panose="02010600040101010101" pitchFamily="2" charset="-122"/>
                <a:ea typeface="华文宋体" panose="02010600040101010101" pitchFamily="2" charset="-122"/>
              </a:rPr>
              <a:t>为对</a:t>
            </a:r>
            <a:r>
              <a:rPr lang="en-US" altLang="zh-CN" sz="3600" b="1" dirty="0" smtClean="0">
                <a:latin typeface="华文宋体" panose="02010600040101010101" pitchFamily="2" charset="-122"/>
                <a:ea typeface="华文宋体" panose="02010600040101010101" pitchFamily="2" charset="-122"/>
              </a:rPr>
              <a:t>a</a:t>
            </a:r>
            <a:r>
              <a:rPr lang="zh-CN" altLang="en-US" sz="3600" b="1" dirty="0" smtClean="0">
                <a:latin typeface="华文宋体" panose="02010600040101010101" pitchFamily="2" charset="-122"/>
                <a:ea typeface="华文宋体" panose="02010600040101010101" pitchFamily="2" charset="-122"/>
              </a:rPr>
              <a:t>求导）</a:t>
            </a:r>
            <a:endParaRPr lang="zh-CN" altLang="en-US" sz="36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456328" y="1303827"/>
            <a:ext cx="10976603" cy="4740473"/>
          </a:xfrm>
          <a:prstGeom prst="rect">
            <a:avLst/>
          </a:prstGeom>
        </p:spPr>
      </p:pic>
    </p:spTree>
    <p:extLst>
      <p:ext uri="{BB962C8B-B14F-4D97-AF65-F5344CB8AC3E}">
        <p14:creationId xmlns:p14="http://schemas.microsoft.com/office/powerpoint/2010/main" val="38882292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张量扰动的演化（引力波）</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5344160" y="1452781"/>
                <a:ext cx="6553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smtClean="0">
                    <a:latin typeface="华文宋体" panose="02010600040101010101" pitchFamily="2" charset="-122"/>
                    <a:ea typeface="华文宋体" panose="02010600040101010101" pitchFamily="2" charset="-122"/>
                  </a:rPr>
                  <a:t>左图展示了三种不同波长的解。</a:t>
                </a:r>
                <a:r>
                  <a:rPr lang="zh-CN" altLang="en-US" sz="2000" dirty="0" smtClean="0">
                    <a:latin typeface="黑体" panose="02010609060101010101" pitchFamily="49" charset="-122"/>
                    <a:ea typeface="黑体" panose="02010609060101010101" pitchFamily="49" charset="-122"/>
                  </a:rPr>
                  <a:t>一旦波长小于视界（ </a:t>
                </a:r>
                <a14:m>
                  <m:oMath xmlns:m="http://schemas.openxmlformats.org/officeDocument/2006/math">
                    <m:r>
                      <a:rPr lang="en-US" altLang="zh-CN" sz="2000" b="0" i="1" smtClean="0">
                        <a:latin typeface="Cambria Math" panose="02040503050406030204" pitchFamily="18" charset="0"/>
                        <a:ea typeface="华文宋体" panose="02010600040101010101" pitchFamily="2" charset="-122"/>
                      </a:rPr>
                      <m:t>𝑘</m:t>
                    </m:r>
                    <m:r>
                      <a:rPr lang="en-US" altLang="zh-CN" sz="2000" b="0" i="1" smtClean="0">
                        <a:latin typeface="Cambria Math" panose="02040503050406030204" pitchFamily="18" charset="0"/>
                        <a:ea typeface="华文宋体" panose="02010600040101010101" pitchFamily="2" charset="-122"/>
                      </a:rPr>
                      <m:t> &gt;1/</m:t>
                    </m:r>
                    <m:r>
                      <a:rPr lang="zh-CN" altLang="en-US" sz="2000" b="0" i="1">
                        <a:latin typeface="Cambria Math" panose="02040503050406030204" pitchFamily="18" charset="0"/>
                        <a:ea typeface="华文宋体" panose="02010600040101010101" pitchFamily="2" charset="-122"/>
                      </a:rPr>
                      <m:t>𝜂</m:t>
                    </m:r>
                  </m:oMath>
                </a14:m>
                <a:r>
                  <a:rPr lang="zh-CN" altLang="en-US" sz="2000" dirty="0" smtClean="0">
                    <a:latin typeface="黑体" panose="02010609060101010101" pitchFamily="49" charset="-122"/>
                    <a:ea typeface="黑体" panose="02010609060101010101" pitchFamily="49" charset="-122"/>
                  </a:rPr>
                  <a:t>），扰动开始演化，表现为震荡衰减</a:t>
                </a:r>
                <a:r>
                  <a:rPr lang="zh-CN" altLang="en-US" sz="2000" b="1" dirty="0" smtClean="0">
                    <a:latin typeface="华文宋体" panose="02010600040101010101" pitchFamily="2" charset="-122"/>
                    <a:ea typeface="华文宋体" panose="02010600040101010101" pitchFamily="2" charset="-122"/>
                  </a:rPr>
                  <a:t>（非常重要，请在物理上仔细理解）。</a:t>
                </a:r>
                <a:endParaRPr lang="en-US" altLang="zh-CN" sz="2000" b="1" dirty="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endParaRPr lang="en-US" altLang="zh-CN" sz="2000" b="1"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大</a:t>
                </a:r>
                <a:r>
                  <a:rPr lang="zh-CN" altLang="en-US" sz="2000" dirty="0" smtClean="0">
                    <a:latin typeface="黑体" panose="02010609060101010101" pitchFamily="49" charset="-122"/>
                    <a:ea typeface="黑体" panose="02010609060101010101" pitchFamily="49" charset="-122"/>
                  </a:rPr>
                  <a:t>尺度的模式率先进入视界，衰减得非常厉害</a:t>
                </a:r>
                <a:r>
                  <a:rPr lang="zh-CN" altLang="en-US" sz="2000" b="1" dirty="0" smtClean="0">
                    <a:latin typeface="华文宋体" panose="02010600040101010101" pitchFamily="2" charset="-122"/>
                    <a:ea typeface="华文宋体" panose="02010600040101010101" pitchFamily="2" charset="-122"/>
                  </a:rPr>
                  <a:t>。</a:t>
                </a:r>
                <a:endParaRPr lang="en-US" altLang="zh-CN" sz="2000" b="1"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endParaRPr lang="en-US" altLang="zh-CN" sz="2000" b="1"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退耦对应 </a:t>
                </a:r>
                <a14:m>
                  <m:oMath xmlns:m="http://schemas.openxmlformats.org/officeDocument/2006/math">
                    <m:r>
                      <a:rPr lang="zh-CN" altLang="en-US" sz="2000" b="0" i="1">
                        <a:latin typeface="Cambria Math" panose="02040503050406030204" pitchFamily="18" charset="0"/>
                        <a:ea typeface="华文宋体" panose="02010600040101010101" pitchFamily="2" charset="-122"/>
                      </a:rPr>
                      <m:t>𝜂</m:t>
                    </m:r>
                  </m:oMath>
                </a14:m>
                <a:r>
                  <a:rPr lang="en-US" altLang="zh-CN" sz="2000" dirty="0" smtClean="0">
                    <a:latin typeface="黑体" panose="02010609060101010101" pitchFamily="49" charset="-122"/>
                    <a:ea typeface="黑体" panose="02010609060101010101" pitchFamily="49" charset="-122"/>
                  </a:rPr>
                  <a:t>/</a:t>
                </a:r>
                <a14:m>
                  <m:oMath xmlns:m="http://schemas.openxmlformats.org/officeDocument/2006/math">
                    <m:r>
                      <a:rPr lang="zh-CN" altLang="en-US" sz="2000" b="0" i="1">
                        <a:latin typeface="Cambria Math" panose="02040503050406030204" pitchFamily="18" charset="0"/>
                        <a:ea typeface="华文宋体" panose="02010600040101010101" pitchFamily="2" charset="-122"/>
                      </a:rPr>
                      <m:t>𝜂</m:t>
                    </m:r>
                  </m:oMath>
                </a14:m>
                <a:r>
                  <a:rPr lang="en-US" altLang="zh-CN" sz="2000" baseline="-25000" dirty="0" smtClean="0">
                    <a:latin typeface="黑体" panose="02010609060101010101" pitchFamily="49" charset="-122"/>
                    <a:ea typeface="黑体" panose="02010609060101010101" pitchFamily="49" charset="-122"/>
                  </a:rPr>
                  <a:t>0</a:t>
                </a:r>
                <a:r>
                  <a:rPr lang="en-US" altLang="zh-CN" sz="2000" dirty="0" smtClean="0">
                    <a:latin typeface="黑体" panose="02010609060101010101" pitchFamily="49" charset="-122"/>
                    <a:ea typeface="黑体" panose="02010609060101010101" pitchFamily="49" charset="-122"/>
                  </a:rPr>
                  <a:t>~0.02</a:t>
                </a:r>
                <a:r>
                  <a:rPr lang="zh-CN" altLang="en-US" sz="2000" dirty="0" smtClean="0">
                    <a:latin typeface="黑体" panose="02010609060101010101" pitchFamily="49" charset="-122"/>
                    <a:ea typeface="黑体" panose="02010609060101010101" pitchFamily="49" charset="-122"/>
                  </a:rPr>
                  <a:t>，因此仅有</a:t>
                </a:r>
                <a14:m>
                  <m:oMath xmlns:m="http://schemas.openxmlformats.org/officeDocument/2006/math">
                    <m:r>
                      <a:rPr lang="en-US" altLang="zh-CN" sz="2000" b="0" i="0" smtClean="0">
                        <a:latin typeface="Cambria Math" panose="02040503050406030204" pitchFamily="18" charset="0"/>
                        <a:ea typeface="华文宋体" panose="02010600040101010101" pitchFamily="2" charset="-122"/>
                      </a:rPr>
                      <m:t> </m:t>
                    </m:r>
                    <m:r>
                      <a:rPr lang="en-US" altLang="zh-CN" sz="2000" b="0" i="1">
                        <a:latin typeface="Cambria Math" panose="02040503050406030204" pitchFamily="18" charset="0"/>
                        <a:ea typeface="华文宋体" panose="02010600040101010101" pitchFamily="2" charset="-122"/>
                      </a:rPr>
                      <m:t>𝑘</m:t>
                    </m:r>
                    <m:sSub>
                      <m:sSubPr>
                        <m:ctrlPr>
                          <a:rPr lang="en-US" altLang="zh-CN" sz="2000" i="1" smtClean="0">
                            <a:latin typeface="Cambria Math" panose="02040503050406030204" pitchFamily="18" charset="0"/>
                            <a:ea typeface="华文宋体" panose="02010600040101010101" pitchFamily="2" charset="-122"/>
                          </a:rPr>
                        </m:ctrlPr>
                      </m:sSubPr>
                      <m:e>
                        <m:r>
                          <a:rPr lang="zh-CN" altLang="en-US" sz="2000" b="0" i="1">
                            <a:latin typeface="Cambria Math" panose="02040503050406030204" pitchFamily="18" charset="0"/>
                            <a:ea typeface="华文宋体" panose="02010600040101010101" pitchFamily="2" charset="-122"/>
                          </a:rPr>
                          <m:t>𝜂</m:t>
                        </m:r>
                      </m:e>
                      <m:sub>
                        <m:r>
                          <a:rPr lang="en-US" altLang="zh-CN" sz="2000" b="0" i="1">
                            <a:latin typeface="Cambria Math" panose="02040503050406030204" pitchFamily="18" charset="0"/>
                            <a:ea typeface="华文宋体" panose="02010600040101010101" pitchFamily="2" charset="-122"/>
                          </a:rPr>
                          <m:t>0</m:t>
                        </m:r>
                      </m:sub>
                    </m:sSub>
                  </m:oMath>
                </a14:m>
                <a:r>
                  <a:rPr lang="zh-CN" altLang="en-US" sz="2000" dirty="0" smtClean="0">
                    <a:latin typeface="黑体" panose="02010609060101010101" pitchFamily="49" charset="-122"/>
                    <a:ea typeface="黑体" panose="02010609060101010101" pitchFamily="49" charset="-122"/>
                  </a:rPr>
                  <a:t>小于约</a:t>
                </a:r>
                <a:r>
                  <a:rPr lang="en-US" altLang="zh-CN" sz="2000" dirty="0" smtClean="0">
                    <a:latin typeface="黑体" panose="02010609060101010101" pitchFamily="49" charset="-122"/>
                    <a:ea typeface="黑体" panose="02010609060101010101" pitchFamily="49" charset="-122"/>
                  </a:rPr>
                  <a:t>100</a:t>
                </a:r>
                <a:r>
                  <a:rPr lang="zh-CN" altLang="en-US" sz="2000" dirty="0" smtClean="0">
                    <a:latin typeface="黑体" panose="02010609060101010101" pitchFamily="49" charset="-122"/>
                    <a:ea typeface="黑体" panose="02010609060101010101" pitchFamily="49" charset="-122"/>
                  </a:rPr>
                  <a:t>的模式还存在。更小的模式</a:t>
                </a:r>
                <a:r>
                  <a:rPr lang="zh-CN" altLang="en-US" sz="2000" dirty="0">
                    <a:latin typeface="黑体" panose="02010609060101010101" pitchFamily="49" charset="-122"/>
                    <a:ea typeface="黑体" panose="02010609060101010101" pitchFamily="49" charset="-122"/>
                  </a:rPr>
                  <a:t>可以</a:t>
                </a:r>
                <a:r>
                  <a:rPr lang="zh-CN" altLang="en-US" sz="2000" dirty="0" smtClean="0">
                    <a:latin typeface="黑体" panose="02010609060101010101" pitchFamily="49" charset="-122"/>
                    <a:ea typeface="黑体" panose="02010609060101010101" pitchFamily="49" charset="-122"/>
                  </a:rPr>
                  <a:t>忽略</a:t>
                </a:r>
                <a:r>
                  <a:rPr lang="zh-CN" altLang="en-US" sz="2000" b="1" dirty="0" smtClean="0">
                    <a:latin typeface="华文宋体" panose="02010600040101010101" pitchFamily="2" charset="-122"/>
                    <a:ea typeface="华文宋体" panose="02010600040101010101" pitchFamily="2" charset="-122"/>
                  </a:rPr>
                  <a:t>（更小尺度的 </a:t>
                </a:r>
                <a:r>
                  <a:rPr lang="en-US" altLang="zh-CN" sz="2000" b="1" dirty="0" smtClean="0">
                    <a:latin typeface="华文宋体" panose="02010600040101010101" pitchFamily="2" charset="-122"/>
                    <a:ea typeface="华文宋体" panose="02010600040101010101" pitchFamily="2" charset="-122"/>
                  </a:rPr>
                  <a:t>CMB </a:t>
                </a:r>
                <a:r>
                  <a:rPr lang="zh-CN" altLang="en-US" sz="2000" b="1" dirty="0" smtClean="0">
                    <a:latin typeface="华文宋体" panose="02010600040101010101" pitchFamily="2" charset="-122"/>
                    <a:ea typeface="华文宋体" panose="02010600040101010101" pitchFamily="2" charset="-122"/>
                  </a:rPr>
                  <a:t>各项异性不会被引力波影响）。</a:t>
                </a:r>
                <a:endParaRPr lang="en-US" altLang="zh-CN" sz="2000" b="1" dirty="0">
                  <a:latin typeface="华文宋体" panose="02010600040101010101" pitchFamily="2" charset="-122"/>
                  <a:ea typeface="华文宋体" panose="02010600040101010101"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344160" y="1452781"/>
                <a:ext cx="6553200" cy="4247317"/>
              </a:xfrm>
              <a:prstGeom prst="rect">
                <a:avLst/>
              </a:prstGeom>
              <a:blipFill>
                <a:blip r:embed="rId2"/>
                <a:stretch>
                  <a:fillRect l="-837" r="-558" b="-574"/>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55422" y="1736883"/>
            <a:ext cx="5288738" cy="3917019"/>
          </a:xfrm>
          <a:prstGeom prst="rect">
            <a:avLst/>
          </a:prstGeom>
        </p:spPr>
      </p:pic>
    </p:spTree>
    <p:extLst>
      <p:ext uri="{BB962C8B-B14F-4D97-AF65-F5344CB8AC3E}">
        <p14:creationId xmlns:p14="http://schemas.microsoft.com/office/powerpoint/2010/main" val="144282058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172085"/>
            <a:ext cx="1108964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zh-CN" altLang="en-US" b="1" dirty="0" smtClean="0">
                <a:latin typeface="华文宋体" panose="02010600040101010101" pitchFamily="2" charset="-122"/>
                <a:ea typeface="华文宋体" panose="02010600040101010101" pitchFamily="2" charset="-122"/>
              </a:rPr>
              <a:t>小结</a:t>
            </a:r>
            <a:endParaRPr lang="en-US" altLang="zh-CN" b="1" dirty="0" smtClean="0">
              <a:latin typeface="华文宋体" panose="02010600040101010101" pitchFamily="2" charset="-122"/>
              <a:ea typeface="华文宋体" panose="02010600040101010101" pitchFamily="2" charset="-122"/>
            </a:endParaRPr>
          </a:p>
          <a:p>
            <a:pPr>
              <a:lnSpc>
                <a:spcPct val="150000"/>
              </a:lnSpc>
            </a:pPr>
            <a:r>
              <a:rPr lang="zh-CN" altLang="en-US" sz="2400" b="1" dirty="0" smtClean="0">
                <a:latin typeface="华文宋体" panose="02010600040101010101" pitchFamily="2" charset="-122"/>
                <a:ea typeface="华文宋体" panose="02010600040101010101" pitchFamily="2" charset="-122"/>
              </a:rPr>
              <a:t>我们得到扰动</a:t>
            </a:r>
            <a:r>
              <a:rPr lang="en-US" altLang="zh-CN" sz="2400" b="1" dirty="0" smtClean="0">
                <a:latin typeface="华文宋体" panose="02010600040101010101" pitchFamily="2" charset="-122"/>
                <a:ea typeface="华文宋体" panose="02010600040101010101" pitchFamily="2" charset="-122"/>
              </a:rPr>
              <a:t>Einstein</a:t>
            </a:r>
            <a:r>
              <a:rPr lang="zh-CN" altLang="en-US" sz="2400" b="1" dirty="0" smtClean="0">
                <a:latin typeface="华文宋体" panose="02010600040101010101" pitchFamily="2" charset="-122"/>
                <a:ea typeface="华文宋体" panose="02010600040101010101" pitchFamily="2" charset="-122"/>
              </a:rPr>
              <a:t>方程的所有结果</a:t>
            </a:r>
            <a:r>
              <a:rPr lang="zh-CN" altLang="en-US" sz="2400" b="1" dirty="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注意点代表共形时间求导）。</a:t>
            </a:r>
            <a:endParaRPr lang="en-US" altLang="zh-CN" sz="2400" b="1" dirty="0" smtClean="0">
              <a:latin typeface="华文宋体" panose="02010600040101010101" pitchFamily="2" charset="-122"/>
              <a:ea typeface="华文宋体" panose="02010600040101010101" pitchFamily="2" charset="-122"/>
            </a:endParaRPr>
          </a:p>
          <a:p>
            <a:pPr>
              <a:lnSpc>
                <a:spcPct val="150000"/>
              </a:lnSpc>
            </a:pPr>
            <a:r>
              <a:rPr lang="zh-CN" altLang="en-US" sz="2400" b="1" dirty="0" smtClean="0">
                <a:latin typeface="华文宋体" panose="02010600040101010101" pitchFamily="2" charset="-122"/>
                <a:ea typeface="华文宋体" panose="02010600040101010101" pitchFamily="2" charset="-122"/>
              </a:rPr>
              <a:t>加上前面的</a:t>
            </a:r>
            <a:r>
              <a:rPr lang="en-US" altLang="zh-CN" sz="2400" b="1" dirty="0" smtClean="0">
                <a:latin typeface="华文宋体" panose="02010600040101010101" pitchFamily="2" charset="-122"/>
                <a:ea typeface="华文宋体" panose="02010600040101010101" pitchFamily="2" charset="-122"/>
              </a:rPr>
              <a:t>Boltzmann</a:t>
            </a:r>
            <a:r>
              <a:rPr lang="zh-CN" altLang="en-US" sz="2400" b="1" dirty="0" smtClean="0">
                <a:latin typeface="华文宋体" panose="02010600040101010101" pitchFamily="2" charset="-122"/>
                <a:ea typeface="华文宋体" panose="02010600040101010101" pitchFamily="2" charset="-122"/>
              </a:rPr>
              <a:t>方程，一共是 </a:t>
            </a:r>
            <a:r>
              <a:rPr lang="en-US" altLang="zh-CN" sz="2400" b="1" dirty="0" smtClean="0">
                <a:latin typeface="华文宋体" panose="02010600040101010101" pitchFamily="2" charset="-122"/>
                <a:ea typeface="华文宋体" panose="02010600040101010101" pitchFamily="2" charset="-122"/>
              </a:rPr>
              <a:t>9 </a:t>
            </a:r>
            <a:r>
              <a:rPr lang="zh-CN" altLang="en-US" sz="2400" b="1" dirty="0" smtClean="0">
                <a:latin typeface="华文宋体" panose="02010600040101010101" pitchFamily="2" charset="-122"/>
                <a:ea typeface="华文宋体" panose="02010600040101010101" pitchFamily="2" charset="-122"/>
              </a:rPr>
              <a:t>个变量，</a:t>
            </a:r>
            <a:r>
              <a:rPr lang="en-US" altLang="zh-CN" sz="2400" b="1" dirty="0" smtClean="0">
                <a:latin typeface="华文宋体" panose="02010600040101010101" pitchFamily="2" charset="-122"/>
                <a:ea typeface="华文宋体" panose="02010600040101010101" pitchFamily="2" charset="-122"/>
              </a:rPr>
              <a:t>9</a:t>
            </a:r>
            <a:r>
              <a:rPr lang="zh-CN" altLang="en-US" sz="2400" b="1" dirty="0" smtClean="0">
                <a:latin typeface="华文宋体" panose="02010600040101010101" pitchFamily="2" charset="-122"/>
                <a:ea typeface="华文宋体" panose="02010600040101010101" pitchFamily="2" charset="-122"/>
              </a:rPr>
              <a:t>个方程（先不提张量扰动）。</a:t>
            </a:r>
          </a:p>
        </p:txBody>
      </p:sp>
      <p:pic>
        <p:nvPicPr>
          <p:cNvPr id="3" name="图片 2"/>
          <p:cNvPicPr>
            <a:picLocks noChangeAspect="1"/>
          </p:cNvPicPr>
          <p:nvPr/>
        </p:nvPicPr>
        <p:blipFill>
          <a:blip r:embed="rId2"/>
          <a:stretch>
            <a:fillRect/>
          </a:stretch>
        </p:blipFill>
        <p:spPr>
          <a:xfrm>
            <a:off x="873738" y="2859189"/>
            <a:ext cx="6226080" cy="1409822"/>
          </a:xfrm>
          <a:prstGeom prst="rect">
            <a:avLst/>
          </a:prstGeom>
        </p:spPr>
      </p:pic>
      <p:pic>
        <p:nvPicPr>
          <p:cNvPr id="4" name="图片 3"/>
          <p:cNvPicPr>
            <a:picLocks noChangeAspect="1"/>
          </p:cNvPicPr>
          <p:nvPr/>
        </p:nvPicPr>
        <p:blipFill>
          <a:blip r:embed="rId3"/>
          <a:stretch>
            <a:fillRect/>
          </a:stretch>
        </p:blipFill>
        <p:spPr>
          <a:xfrm>
            <a:off x="873738" y="4382683"/>
            <a:ext cx="7034165" cy="1247869"/>
          </a:xfrm>
          <a:prstGeom prst="rect">
            <a:avLst/>
          </a:prstGeom>
        </p:spPr>
      </p:pic>
      <p:pic>
        <p:nvPicPr>
          <p:cNvPr id="6" name="图片 5"/>
          <p:cNvPicPr>
            <a:picLocks noChangeAspect="1"/>
          </p:cNvPicPr>
          <p:nvPr/>
        </p:nvPicPr>
        <p:blipFill>
          <a:blip r:embed="rId4"/>
          <a:stretch>
            <a:fillRect/>
          </a:stretch>
        </p:blipFill>
        <p:spPr>
          <a:xfrm>
            <a:off x="838200" y="5923873"/>
            <a:ext cx="2933954" cy="678239"/>
          </a:xfrm>
          <a:prstGeom prst="rect">
            <a:avLst/>
          </a:prstGeom>
        </p:spPr>
      </p:pic>
    </p:spTree>
    <p:extLst>
      <p:ext uri="{BB962C8B-B14F-4D97-AF65-F5344CB8AC3E}">
        <p14:creationId xmlns:p14="http://schemas.microsoft.com/office/powerpoint/2010/main" val="25470867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76960" y="748968"/>
            <a:ext cx="9692640" cy="4847481"/>
          </a:xfrm>
          <a:prstGeom prst="rect">
            <a:avLst/>
          </a:prstGeom>
        </p:spPr>
        <p:txBody>
          <a:bodyPr wrap="square">
            <a:spAutoFit/>
          </a:bodyPr>
          <a:lstStyle/>
          <a:p>
            <a:pPr>
              <a:lnSpc>
                <a:spcPct val="150000"/>
              </a:lnSpc>
            </a:pPr>
            <a:r>
              <a:rPr lang="zh-CN" altLang="en-US" sz="2400" b="1" dirty="0">
                <a:latin typeface="华文宋体" panose="02010600040101010101" pitchFamily="2" charset="-122"/>
                <a:ea typeface="华文宋体" panose="02010600040101010101" pitchFamily="2" charset="-122"/>
              </a:rPr>
              <a:t>需要注意，</a:t>
            </a:r>
            <a:r>
              <a:rPr lang="zh-CN" altLang="en-US" sz="2400" dirty="0">
                <a:latin typeface="黑体" panose="02010609060101010101" pitchFamily="49" charset="-122"/>
                <a:ea typeface="黑体" panose="02010609060101010101" pitchFamily="49" charset="-122"/>
              </a:rPr>
              <a:t>我们两个引力势的度规形式是采用了牛顿规范（</a:t>
            </a:r>
            <a:r>
              <a:rPr lang="en-US" altLang="zh-CN" sz="2400" dirty="0">
                <a:latin typeface="黑体" panose="02010609060101010101" pitchFamily="49" charset="-122"/>
                <a:ea typeface="黑体" panose="02010609060101010101" pitchFamily="49" charset="-122"/>
              </a:rPr>
              <a:t>conformal Newtonian gauge</a:t>
            </a:r>
            <a:r>
              <a:rPr lang="zh-CN" altLang="en-US" sz="2400" dirty="0">
                <a:latin typeface="黑体" panose="02010609060101010101" pitchFamily="49" charset="-122"/>
                <a:ea typeface="黑体" panose="02010609060101010101" pitchFamily="49" charset="-122"/>
              </a:rPr>
              <a:t>）</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a:p>
            <a:pPr>
              <a:lnSpc>
                <a:spcPct val="150000"/>
              </a:lnSpc>
            </a:pPr>
            <a:r>
              <a:rPr lang="zh-CN" altLang="en-US" sz="2400" dirty="0" smtClean="0">
                <a:latin typeface="黑体" panose="02010609060101010101" pitchFamily="49" charset="-122"/>
                <a:ea typeface="黑体" panose="02010609060101010101" pitchFamily="49" charset="-122"/>
              </a:rPr>
              <a:t>规范</a:t>
            </a:r>
            <a:r>
              <a:rPr lang="zh-CN" altLang="en-US" sz="2400" dirty="0">
                <a:latin typeface="黑体" panose="02010609060101010101" pitchFamily="49" charset="-122"/>
                <a:ea typeface="黑体" panose="02010609060101010101" pitchFamily="49" charset="-122"/>
              </a:rPr>
              <a:t>的选取相当于选择了一种坐标系统</a:t>
            </a:r>
            <a:r>
              <a:rPr lang="zh-CN" altLang="en-US" sz="2400" b="1" dirty="0">
                <a:latin typeface="华文宋体" panose="02010600040101010101" pitchFamily="2" charset="-122"/>
                <a:ea typeface="华文宋体" panose="02010600040101010101" pitchFamily="2" charset="-122"/>
              </a:rPr>
              <a:t>。常用的规范还有空间平滑</a:t>
            </a:r>
            <a:r>
              <a:rPr lang="zh-CN" altLang="en-US" sz="2400" b="1" dirty="0" smtClean="0">
                <a:latin typeface="华文宋体" panose="02010600040101010101" pitchFamily="2" charset="-122"/>
                <a:ea typeface="华文宋体" panose="02010600040101010101" pitchFamily="2" charset="-122"/>
              </a:rPr>
              <a:t>规范（</a:t>
            </a:r>
            <a:r>
              <a:rPr lang="en-US" altLang="zh-CN" sz="2400" b="1" dirty="0" smtClean="0">
                <a:latin typeface="华文宋体" panose="02010600040101010101" pitchFamily="2" charset="-122"/>
                <a:ea typeface="华文宋体" panose="02010600040101010101" pitchFamily="2" charset="-122"/>
              </a:rPr>
              <a:t>spatially flat gauge</a:t>
            </a:r>
            <a:r>
              <a:rPr lang="zh-CN" altLang="en-US" sz="2400" b="1" dirty="0" smtClean="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同步</a:t>
            </a:r>
            <a:r>
              <a:rPr lang="zh-CN" altLang="en-US" sz="2400" b="1" dirty="0" smtClean="0">
                <a:latin typeface="华文宋体" panose="02010600040101010101" pitchFamily="2" charset="-122"/>
                <a:ea typeface="华文宋体" panose="02010600040101010101" pitchFamily="2" charset="-122"/>
              </a:rPr>
              <a:t>规范（</a:t>
            </a:r>
            <a:r>
              <a:rPr lang="en-US" altLang="zh-CN" sz="2400" b="1" dirty="0" smtClean="0">
                <a:latin typeface="华文宋体" panose="02010600040101010101" pitchFamily="2" charset="-122"/>
                <a:ea typeface="华文宋体" panose="02010600040101010101" pitchFamily="2" charset="-122"/>
              </a:rPr>
              <a:t>synchronous gauge</a:t>
            </a:r>
            <a:r>
              <a:rPr lang="zh-CN" altLang="en-US" sz="2400" b="1" dirty="0" smtClean="0">
                <a:latin typeface="华文宋体" panose="02010600040101010101" pitchFamily="2" charset="-122"/>
                <a:ea typeface="华文宋体" panose="02010600040101010101" pitchFamily="2" charset="-122"/>
              </a:rPr>
              <a:t>，定义见下）。</a:t>
            </a:r>
            <a:endParaRPr lang="en-US" altLang="zh-CN" sz="2400" b="1" dirty="0" smtClean="0">
              <a:latin typeface="华文宋体" panose="02010600040101010101" pitchFamily="2" charset="-122"/>
              <a:ea typeface="华文宋体" panose="02010600040101010101" pitchFamily="2" charset="-122"/>
            </a:endParaRPr>
          </a:p>
          <a:p>
            <a:pPr>
              <a:lnSpc>
                <a:spcPct val="150000"/>
              </a:lnSpc>
            </a:pPr>
            <a:endParaRPr lang="en-US" altLang="zh-CN" sz="2400" b="1" dirty="0">
              <a:latin typeface="华文宋体" panose="02010600040101010101" pitchFamily="2" charset="-122"/>
              <a:ea typeface="华文宋体" panose="02010600040101010101" pitchFamily="2" charset="-122"/>
            </a:endParaRPr>
          </a:p>
          <a:p>
            <a:pPr>
              <a:lnSpc>
                <a:spcPct val="150000"/>
              </a:lnSpc>
            </a:pPr>
            <a:endParaRPr lang="en-US" altLang="zh-CN" sz="2400" b="1" dirty="0" smtClean="0">
              <a:latin typeface="华文宋体" panose="02010600040101010101" pitchFamily="2" charset="-122"/>
              <a:ea typeface="华文宋体" panose="02010600040101010101" pitchFamily="2" charset="-122"/>
            </a:endParaRPr>
          </a:p>
          <a:p>
            <a:pPr>
              <a:lnSpc>
                <a:spcPct val="150000"/>
              </a:lnSpc>
            </a:pPr>
            <a:endParaRPr lang="en-US" altLang="zh-CN" sz="2400" b="1" dirty="0">
              <a:latin typeface="华文宋体" panose="02010600040101010101" pitchFamily="2" charset="-122"/>
              <a:ea typeface="华文宋体" panose="02010600040101010101" pitchFamily="2" charset="-122"/>
            </a:endParaRPr>
          </a:p>
          <a:p>
            <a:pPr>
              <a:lnSpc>
                <a:spcPct val="150000"/>
              </a:lnSpc>
            </a:pPr>
            <a:endParaRPr lang="en-US" altLang="zh-CN" sz="2400" b="1" dirty="0" smtClean="0">
              <a:latin typeface="华文宋体" panose="02010600040101010101" pitchFamily="2" charset="-122"/>
              <a:ea typeface="华文宋体" panose="02010600040101010101" pitchFamily="2" charset="-122"/>
            </a:endParaRPr>
          </a:p>
          <a:p>
            <a:pPr>
              <a:lnSpc>
                <a:spcPct val="150000"/>
              </a:lnSpc>
            </a:pPr>
            <a:r>
              <a:rPr lang="en-US" altLang="zh-CN" sz="1400" b="1" dirty="0">
                <a:latin typeface="华文宋体" panose="02010600040101010101" pitchFamily="2" charset="-122"/>
                <a:ea typeface="华文宋体" panose="02010600040101010101" pitchFamily="2" charset="-122"/>
              </a:rPr>
              <a:t> </a:t>
            </a:r>
            <a:r>
              <a:rPr lang="en-US" altLang="zh-CN" sz="1400" b="1" dirty="0" smtClean="0">
                <a:latin typeface="华文宋体" panose="02010600040101010101" pitchFamily="2" charset="-122"/>
                <a:ea typeface="华文宋体" panose="02010600040101010101" pitchFamily="2" charset="-122"/>
              </a:rPr>
              <a:t>                         </a:t>
            </a:r>
            <a:endParaRPr lang="en-US" altLang="zh-CN" sz="1400"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262911" y="5394867"/>
            <a:ext cx="8039797" cy="1379340"/>
          </a:xfrm>
          <a:prstGeom prst="rect">
            <a:avLst/>
          </a:prstGeom>
        </p:spPr>
      </p:pic>
      <p:sp>
        <p:nvSpPr>
          <p:cNvPr id="5" name="矩形 4"/>
          <p:cNvSpPr/>
          <p:nvPr/>
        </p:nvSpPr>
        <p:spPr>
          <a:xfrm>
            <a:off x="1295474" y="5576706"/>
            <a:ext cx="748923" cy="507831"/>
          </a:xfrm>
          <a:prstGeom prst="rect">
            <a:avLst/>
          </a:prstGeom>
        </p:spPr>
        <p:txBody>
          <a:bodyPr wrap="none">
            <a:spAutoFit/>
          </a:bodyPr>
          <a:lstStyle/>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From:</a:t>
            </a:r>
          </a:p>
        </p:txBody>
      </p:sp>
      <p:grpSp>
        <p:nvGrpSpPr>
          <p:cNvPr id="7" name="组合 6"/>
          <p:cNvGrpSpPr/>
          <p:nvPr/>
        </p:nvGrpSpPr>
        <p:grpSpPr>
          <a:xfrm>
            <a:off x="1882650" y="3267994"/>
            <a:ext cx="8714766" cy="2119598"/>
            <a:chOff x="1882650" y="3267994"/>
            <a:chExt cx="8714766" cy="2119598"/>
          </a:xfrm>
        </p:grpSpPr>
        <p:pic>
          <p:nvPicPr>
            <p:cNvPr id="2" name="图片 1"/>
            <p:cNvPicPr>
              <a:picLocks noChangeAspect="1"/>
            </p:cNvPicPr>
            <p:nvPr/>
          </p:nvPicPr>
          <p:blipFill>
            <a:blip r:embed="rId3"/>
            <a:stretch>
              <a:fillRect/>
            </a:stretch>
          </p:blipFill>
          <p:spPr>
            <a:xfrm>
              <a:off x="2030438" y="3267994"/>
              <a:ext cx="8419191" cy="1086962"/>
            </a:xfrm>
            <a:prstGeom prst="rect">
              <a:avLst/>
            </a:prstGeom>
          </p:spPr>
        </p:pic>
        <p:pic>
          <p:nvPicPr>
            <p:cNvPr id="3" name="图片 2"/>
            <p:cNvPicPr>
              <a:picLocks noChangeAspect="1"/>
            </p:cNvPicPr>
            <p:nvPr/>
          </p:nvPicPr>
          <p:blipFill>
            <a:blip r:embed="rId4"/>
            <a:stretch>
              <a:fillRect/>
            </a:stretch>
          </p:blipFill>
          <p:spPr>
            <a:xfrm>
              <a:off x="1882650" y="4481790"/>
              <a:ext cx="8714766" cy="905802"/>
            </a:xfrm>
            <a:prstGeom prst="rect">
              <a:avLst/>
            </a:prstGeom>
          </p:spPr>
        </p:pic>
        <p:pic>
          <p:nvPicPr>
            <p:cNvPr id="6" name="图片 5"/>
            <p:cNvPicPr>
              <a:picLocks noChangeAspect="1"/>
            </p:cNvPicPr>
            <p:nvPr/>
          </p:nvPicPr>
          <p:blipFill>
            <a:blip r:embed="rId5"/>
            <a:stretch>
              <a:fillRect/>
            </a:stretch>
          </p:blipFill>
          <p:spPr>
            <a:xfrm>
              <a:off x="9857731" y="3993701"/>
              <a:ext cx="444977" cy="913077"/>
            </a:xfrm>
            <a:prstGeom prst="rect">
              <a:avLst/>
            </a:prstGeom>
          </p:spPr>
        </p:pic>
      </p:grpSp>
    </p:spTree>
    <p:extLst>
      <p:ext uri="{BB962C8B-B14F-4D97-AF65-F5344CB8AC3E}">
        <p14:creationId xmlns:p14="http://schemas.microsoft.com/office/powerpoint/2010/main" val="47584601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76960" y="169848"/>
            <a:ext cx="10718800" cy="6186309"/>
          </a:xfrm>
          <a:prstGeom prst="rect">
            <a:avLst/>
          </a:prstGeom>
        </p:spPr>
        <p:txBody>
          <a:bodyPr wrap="square">
            <a:spAutoFit/>
          </a:bodyPr>
          <a:lstStyle/>
          <a:p>
            <a:pPr>
              <a:lnSpc>
                <a:spcPct val="150000"/>
              </a:lnSpc>
            </a:pPr>
            <a:endParaRPr lang="en-US" altLang="zh-CN" sz="2400" b="1" dirty="0" smtClean="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最一般的，度规扰动中有</a:t>
            </a:r>
            <a:r>
              <a:rPr lang="zh-CN" altLang="en-US" sz="2400" b="1" dirty="0" smtClean="0">
                <a:latin typeface="黑体" panose="02010609060101010101" pitchFamily="49" charset="-122"/>
                <a:ea typeface="黑体" panose="02010609060101010101" pitchFamily="49" charset="-122"/>
              </a:rPr>
              <a:t>四个标量</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pP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考虑</a:t>
            </a:r>
            <a:r>
              <a:rPr lang="zh-CN" altLang="en-US" sz="2400" b="1" dirty="0" smtClean="0">
                <a:latin typeface="黑体" panose="02010609060101010101" pitchFamily="49" charset="-122"/>
                <a:ea typeface="黑体" panose="02010609060101010101" pitchFamily="49" charset="-122"/>
              </a:rPr>
              <a:t>一般性的坐标变换</a:t>
            </a:r>
            <a:r>
              <a:rPr lang="zh-CN" altLang="en-US" sz="2400" b="1" dirty="0" smtClean="0">
                <a:latin typeface="宋体" panose="02010600030101010101" pitchFamily="2" charset="-122"/>
                <a:ea typeface="宋体" panose="02010600030101010101" pitchFamily="2" charset="-122"/>
              </a:rPr>
              <a:t>，我们要求</a:t>
            </a:r>
            <a:r>
              <a:rPr lang="zh-CN" altLang="en-US" sz="2400" b="1" dirty="0" smtClean="0">
                <a:latin typeface="黑体" panose="02010609060101010101" pitchFamily="49" charset="-122"/>
                <a:ea typeface="黑体" panose="02010609060101010101" pitchFamily="49" charset="-122"/>
              </a:rPr>
              <a:t>坐标变换下距离不变</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可以得到标量的变换结果（右下方）。</a:t>
            </a: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可见</a:t>
            </a:r>
            <a:r>
              <a:rPr lang="zh-CN" altLang="en-US" sz="2400" b="1" dirty="0" smtClean="0">
                <a:latin typeface="黑体" panose="02010609060101010101" pitchFamily="49" charset="-122"/>
                <a:ea typeface="黑体" panose="02010609060101010101" pitchFamily="49" charset="-122"/>
              </a:rPr>
              <a:t>标量的值取决于坐标的选取</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因此</a:t>
            </a:r>
            <a:r>
              <a:rPr lang="zh-CN" altLang="en-US" sz="2400" b="1" dirty="0" smtClean="0">
                <a:latin typeface="黑体" panose="02010609060101010101" pitchFamily="49" charset="-122"/>
                <a:ea typeface="黑体" panose="02010609060101010101" pitchFamily="49" charset="-122"/>
              </a:rPr>
              <a:t>不是好的物理量</a:t>
            </a:r>
            <a:r>
              <a:rPr lang="zh-CN" altLang="en-US" sz="2400" b="1" dirty="0" smtClean="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7144689" y="708196"/>
            <a:ext cx="3700566" cy="1672306"/>
          </a:xfrm>
          <a:prstGeom prst="rect">
            <a:avLst/>
          </a:prstGeom>
          <a:ln w="38100">
            <a:solidFill>
              <a:schemeClr val="accent1">
                <a:lumMod val="75000"/>
              </a:schemeClr>
            </a:solidFill>
          </a:ln>
        </p:spPr>
      </p:pic>
      <p:pic>
        <p:nvPicPr>
          <p:cNvPr id="2" name="图片 1"/>
          <p:cNvPicPr>
            <a:picLocks noChangeAspect="1"/>
          </p:cNvPicPr>
          <p:nvPr/>
        </p:nvPicPr>
        <p:blipFill>
          <a:blip r:embed="rId3"/>
          <a:stretch>
            <a:fillRect/>
          </a:stretch>
        </p:blipFill>
        <p:spPr>
          <a:xfrm>
            <a:off x="1827429" y="3190250"/>
            <a:ext cx="3261643" cy="1226926"/>
          </a:xfrm>
          <a:prstGeom prst="rect">
            <a:avLst/>
          </a:prstGeom>
        </p:spPr>
      </p:pic>
      <p:pic>
        <p:nvPicPr>
          <p:cNvPr id="3" name="图片 2"/>
          <p:cNvPicPr>
            <a:picLocks noChangeAspect="1"/>
          </p:cNvPicPr>
          <p:nvPr/>
        </p:nvPicPr>
        <p:blipFill>
          <a:blip r:embed="rId4"/>
          <a:stretch>
            <a:fillRect/>
          </a:stretch>
        </p:blipFill>
        <p:spPr>
          <a:xfrm>
            <a:off x="6154954" y="3066361"/>
            <a:ext cx="3779848" cy="594412"/>
          </a:xfrm>
          <a:prstGeom prst="rect">
            <a:avLst/>
          </a:prstGeom>
        </p:spPr>
      </p:pic>
      <p:pic>
        <p:nvPicPr>
          <p:cNvPr id="4" name="图片 3"/>
          <p:cNvPicPr>
            <a:picLocks noChangeAspect="1"/>
          </p:cNvPicPr>
          <p:nvPr/>
        </p:nvPicPr>
        <p:blipFill>
          <a:blip r:embed="rId5"/>
          <a:stretch>
            <a:fillRect/>
          </a:stretch>
        </p:blipFill>
        <p:spPr>
          <a:xfrm>
            <a:off x="7119324" y="3660773"/>
            <a:ext cx="3071126" cy="80779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6662823" y="3849224"/>
                <a:ext cx="4087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662823" y="3849224"/>
                <a:ext cx="408766" cy="430887"/>
              </a:xfrm>
              <a:prstGeom prst="rect">
                <a:avLst/>
              </a:prstGeom>
              <a:blipFill>
                <a:blip r:embed="rId6"/>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10234501" y="5359631"/>
            <a:ext cx="1722269" cy="556308"/>
          </a:xfrm>
          <a:prstGeom prst="rect">
            <a:avLst/>
          </a:prstGeom>
        </p:spPr>
      </p:pic>
      <p:pic>
        <p:nvPicPr>
          <p:cNvPr id="12" name="图片 11"/>
          <p:cNvPicPr>
            <a:picLocks noChangeAspect="1"/>
          </p:cNvPicPr>
          <p:nvPr/>
        </p:nvPicPr>
        <p:blipFill>
          <a:blip r:embed="rId8"/>
          <a:stretch>
            <a:fillRect/>
          </a:stretch>
        </p:blipFill>
        <p:spPr>
          <a:xfrm>
            <a:off x="7542927" y="5999187"/>
            <a:ext cx="2194750" cy="617273"/>
          </a:xfrm>
          <a:prstGeom prst="rect">
            <a:avLst/>
          </a:prstGeom>
        </p:spPr>
      </p:pic>
      <p:pic>
        <p:nvPicPr>
          <p:cNvPr id="13" name="图片 12"/>
          <p:cNvPicPr>
            <a:picLocks noChangeAspect="1"/>
          </p:cNvPicPr>
          <p:nvPr/>
        </p:nvPicPr>
        <p:blipFill>
          <a:blip r:embed="rId9"/>
          <a:stretch>
            <a:fillRect/>
          </a:stretch>
        </p:blipFill>
        <p:spPr>
          <a:xfrm>
            <a:off x="10337379" y="5919750"/>
            <a:ext cx="1516511" cy="624894"/>
          </a:xfrm>
          <a:prstGeom prst="rect">
            <a:avLst/>
          </a:prstGeom>
        </p:spPr>
      </p:pic>
      <p:pic>
        <p:nvPicPr>
          <p:cNvPr id="14" name="图片 13"/>
          <p:cNvPicPr>
            <a:picLocks noChangeAspect="1"/>
          </p:cNvPicPr>
          <p:nvPr/>
        </p:nvPicPr>
        <p:blipFill>
          <a:blip r:embed="rId10"/>
          <a:stretch>
            <a:fillRect/>
          </a:stretch>
        </p:blipFill>
        <p:spPr>
          <a:xfrm>
            <a:off x="7878236" y="5313328"/>
            <a:ext cx="1524132" cy="685859"/>
          </a:xfrm>
          <a:prstGeom prst="rect">
            <a:avLst/>
          </a:prstGeom>
        </p:spPr>
      </p:pic>
      <p:sp>
        <p:nvSpPr>
          <p:cNvPr id="15" name="矩形 14"/>
          <p:cNvSpPr/>
          <p:nvPr/>
        </p:nvSpPr>
        <p:spPr>
          <a:xfrm>
            <a:off x="7331414" y="5231824"/>
            <a:ext cx="4878462" cy="15288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标量扰动的坐标变换</a:t>
            </a:r>
            <a:endParaRPr lang="zh-CN" altLang="en-US" b="1" dirty="0">
              <a:latin typeface="华文宋体" panose="02010600040101010101" pitchFamily="2" charset="-122"/>
              <a:ea typeface="华文宋体" panose="02010600040101010101" pitchFamily="2" charset="-122"/>
            </a:endParaRPr>
          </a:p>
        </p:txBody>
      </p:sp>
      <p:sp>
        <p:nvSpPr>
          <p:cNvPr id="17" name="矩形 16"/>
          <p:cNvSpPr/>
          <p:nvPr/>
        </p:nvSpPr>
        <p:spPr>
          <a:xfrm>
            <a:off x="1713424" y="3097014"/>
            <a:ext cx="3489655" cy="14048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19324" y="3642174"/>
            <a:ext cx="3246714" cy="80397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8050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76960" y="169848"/>
            <a:ext cx="10718800" cy="6297108"/>
          </a:xfrm>
          <a:prstGeom prst="rect">
            <a:avLst/>
          </a:prstGeom>
        </p:spPr>
        <p:txBody>
          <a:bodyPr wrap="square">
            <a:spAutoFit/>
          </a:bodyPr>
          <a:lstStyle/>
          <a:p>
            <a:pPr>
              <a:lnSpc>
                <a:spcPct val="120000"/>
              </a:lnSpc>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endParaRPr lang="en-US" altLang="zh-CN" sz="2400" b="1" dirty="0">
              <a:latin typeface="华文宋体" panose="02010600040101010101" pitchFamily="2" charset="-122"/>
              <a:ea typeface="华文宋体" panose="02010600040101010101" pitchFamily="2" charset="-122"/>
            </a:endParaRPr>
          </a:p>
          <a:p>
            <a:pPr>
              <a:lnSpc>
                <a:spcPct val="120000"/>
              </a:lnSpc>
            </a:pPr>
            <a:r>
              <a:rPr lang="zh-CN" altLang="en-US" sz="2400" b="1" dirty="0" smtClean="0">
                <a:latin typeface="华文宋体" panose="02010600040101010101" pitchFamily="2" charset="-122"/>
                <a:ea typeface="华文宋体" panose="02010600040101010101" pitchFamily="2" charset="-122"/>
              </a:rPr>
              <a:t>物理上需要我们研究</a:t>
            </a:r>
            <a:r>
              <a:rPr lang="zh-CN" altLang="en-US" sz="2400" b="1" dirty="0" smtClean="0">
                <a:latin typeface="黑体" panose="02010609060101010101" pitchFamily="49" charset="-122"/>
                <a:ea typeface="黑体" panose="02010609060101010101" pitchFamily="49" charset="-122"/>
              </a:rPr>
              <a:t>坐标变换不变的物理量，</a:t>
            </a:r>
            <a:r>
              <a:rPr lang="zh-CN" altLang="en-US" sz="2400" b="1" dirty="0" smtClean="0">
                <a:latin typeface="宋体" panose="02010600030101010101" pitchFamily="2" charset="-122"/>
                <a:ea typeface="宋体" panose="02010600030101010101" pitchFamily="2" charset="-122"/>
              </a:rPr>
              <a:t>称为</a:t>
            </a:r>
            <a:r>
              <a:rPr lang="zh-CN" altLang="en-US" sz="2400" b="1" dirty="0">
                <a:latin typeface="黑体" panose="02010609060101010101" pitchFamily="49" charset="-122"/>
                <a:ea typeface="黑体" panose="02010609060101010101" pitchFamily="49" charset="-122"/>
              </a:rPr>
              <a:t>规范</a:t>
            </a:r>
            <a:r>
              <a:rPr lang="zh-CN" altLang="en-US" sz="2400" b="1" dirty="0" smtClean="0">
                <a:latin typeface="黑体" panose="02010609060101010101" pitchFamily="49" charset="-122"/>
                <a:ea typeface="黑体" panose="02010609060101010101" pitchFamily="49" charset="-122"/>
              </a:rPr>
              <a:t>不变量。</a:t>
            </a:r>
            <a:r>
              <a:rPr lang="zh-CN" altLang="en-US" sz="2400" b="1" dirty="0" smtClean="0">
                <a:latin typeface="宋体" panose="02010600030101010101" pitchFamily="2" charset="-122"/>
                <a:ea typeface="宋体" panose="02010600030101010101" pitchFamily="2" charset="-122"/>
              </a:rPr>
              <a:t>从四个标量可以构造出两个</a:t>
            </a:r>
            <a:r>
              <a:rPr lang="zh-CN" altLang="en-US" sz="2400" b="1" dirty="0" smtClean="0">
                <a:latin typeface="黑体" panose="02010609060101010101" pitchFamily="49" charset="-122"/>
                <a:ea typeface="黑体" panose="02010609060101010101" pitchFamily="49" charset="-122"/>
              </a:rPr>
              <a:t>规范不变的标量</a:t>
            </a:r>
            <a:r>
              <a:rPr lang="zh-CN" altLang="en-US" sz="2400" b="1" dirty="0" smtClean="0">
                <a:latin typeface="宋体" panose="02010600030101010101" pitchFamily="2" charset="-122"/>
                <a:ea typeface="宋体" panose="02010600030101010101" pitchFamily="2" charset="-122"/>
              </a:rPr>
              <a:t>，称为</a:t>
            </a:r>
            <a:r>
              <a:rPr lang="zh-CN" altLang="en-US" sz="2400" b="1" dirty="0" smtClean="0">
                <a:latin typeface="黑体" panose="02010609060101010101" pitchFamily="49" charset="-122"/>
                <a:ea typeface="黑体" panose="02010609060101010101" pitchFamily="49" charset="-122"/>
              </a:rPr>
              <a:t>巴丁势</a:t>
            </a:r>
            <a:r>
              <a:rPr lang="en-US" altLang="zh-CN" sz="2400" b="1" dirty="0" smtClean="0">
                <a:latin typeface="宋体" panose="02010600030101010101" pitchFamily="2" charset="-122"/>
                <a:ea typeface="宋体" panose="02010600030101010101" pitchFamily="2" charset="-122"/>
              </a:rPr>
              <a:t>(Bardeen 1990)</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20000"/>
              </a:lnSpc>
            </a:pPr>
            <a:endParaRPr lang="en-US" altLang="zh-CN" sz="2400" b="1" dirty="0">
              <a:latin typeface="黑体" panose="02010609060101010101" pitchFamily="49" charset="-122"/>
              <a:ea typeface="黑体" panose="02010609060101010101" pitchFamily="49" charset="-122"/>
            </a:endParaRPr>
          </a:p>
          <a:p>
            <a:pPr>
              <a:lnSpc>
                <a:spcPct val="120000"/>
              </a:lnSpc>
            </a:pPr>
            <a:endParaRPr lang="en-US" altLang="zh-CN" sz="2400" b="1" dirty="0" smtClean="0">
              <a:latin typeface="黑体" panose="02010609060101010101" pitchFamily="49" charset="-122"/>
              <a:ea typeface="黑体" panose="02010609060101010101" pitchFamily="49" charset="-122"/>
            </a:endParaRPr>
          </a:p>
          <a:p>
            <a:pPr>
              <a:lnSpc>
                <a:spcPct val="120000"/>
              </a:lnSpc>
            </a:pPr>
            <a:endParaRPr lang="en-US" altLang="zh-CN" sz="2400" b="1" dirty="0">
              <a:latin typeface="黑体" panose="02010609060101010101" pitchFamily="49" charset="-122"/>
              <a:ea typeface="黑体" panose="02010609060101010101" pitchFamily="49" charset="-122"/>
            </a:endParaRPr>
          </a:p>
          <a:p>
            <a:pPr>
              <a:lnSpc>
                <a:spcPct val="120000"/>
              </a:lnSpc>
            </a:pPr>
            <a:r>
              <a:rPr lang="zh-CN" altLang="en-US" sz="2400" b="1" dirty="0" smtClean="0">
                <a:latin typeface="宋体" panose="02010600030101010101" pitchFamily="2" charset="-122"/>
                <a:ea typeface="宋体" panose="02010600030101010101" pitchFamily="2" charset="-122"/>
              </a:rPr>
              <a:t>方便地，我们可以人为在</a:t>
            </a:r>
            <a:r>
              <a:rPr lang="zh-CN" altLang="en-US" sz="2400" b="1" dirty="0" smtClean="0">
                <a:latin typeface="黑体" panose="02010609060101010101" pitchFamily="49" charset="-122"/>
                <a:ea typeface="黑体" panose="02010609060101010101" pitchFamily="49" charset="-122"/>
              </a:rPr>
              <a:t>四个标量中加入两个约束条件</a:t>
            </a:r>
            <a:r>
              <a:rPr lang="zh-CN" altLang="en-US" sz="2400" b="1" dirty="0" smtClean="0">
                <a:latin typeface="宋体" panose="02010600030101010101" pitchFamily="2" charset="-122"/>
                <a:ea typeface="宋体" panose="02010600030101010101" pitchFamily="2" charset="-122"/>
              </a:rPr>
              <a:t>。这样的做法称为</a:t>
            </a:r>
            <a:r>
              <a:rPr lang="zh-CN" altLang="en-US" sz="2400" b="1" dirty="0" smtClean="0">
                <a:latin typeface="黑体" panose="02010609060101010101" pitchFamily="49" charset="-122"/>
                <a:ea typeface="黑体" panose="02010609060101010101" pitchFamily="49" charset="-122"/>
              </a:rPr>
              <a:t>选取取坐标规范</a:t>
            </a:r>
            <a:r>
              <a:rPr lang="zh-CN" altLang="en-US" sz="2400" b="1" dirty="0" smtClean="0">
                <a:latin typeface="宋体" panose="02010600030101010101" pitchFamily="2" charset="-122"/>
                <a:ea typeface="宋体" panose="02010600030101010101" pitchFamily="2" charset="-122"/>
              </a:rPr>
              <a:t>。这等价于选取确定的坐标系。例如，共形牛顿规范的规范选取为</a:t>
            </a:r>
            <a:endParaRPr lang="en-US" altLang="zh-CN" sz="2400" b="1" dirty="0" smtClean="0">
              <a:latin typeface="宋体" panose="02010600030101010101" pitchFamily="2" charset="-122"/>
              <a:ea typeface="宋体" panose="02010600030101010101" pitchFamily="2" charset="-122"/>
            </a:endParaRPr>
          </a:p>
          <a:p>
            <a:pPr>
              <a:lnSpc>
                <a:spcPct val="120000"/>
              </a:lnSpc>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r>
              <a:rPr lang="zh-CN" altLang="en-US" sz="2400" b="1" dirty="0" smtClean="0">
                <a:latin typeface="华文宋体" panose="02010600040101010101" pitchFamily="2" charset="-122"/>
                <a:ea typeface="华文宋体" panose="02010600040101010101" pitchFamily="2" charset="-122"/>
              </a:rPr>
              <a:t>本课程中我们不再详细讨论</a:t>
            </a:r>
            <a:r>
              <a:rPr lang="zh-CN" altLang="en-US" sz="2400" b="1" dirty="0">
                <a:latin typeface="华文宋体" panose="02010600040101010101" pitchFamily="2" charset="-122"/>
                <a:ea typeface="华文宋体" panose="02010600040101010101" pitchFamily="2" charset="-122"/>
              </a:rPr>
              <a:t>各种</a:t>
            </a:r>
            <a:r>
              <a:rPr lang="zh-CN" altLang="en-US" sz="2400" b="1" dirty="0" smtClean="0">
                <a:latin typeface="华文宋体" panose="02010600040101010101" pitchFamily="2" charset="-122"/>
                <a:ea typeface="华文宋体" panose="02010600040101010101" pitchFamily="2" charset="-122"/>
              </a:rPr>
              <a:t>规范。只是指出，可以通过规范不变量把不同规范下的计算结果方便地互相转换。因此可以按照自己的方便来选取不同的规范。</a:t>
            </a:r>
            <a:endParaRPr lang="zh-CN" altLang="en-US" sz="2400" b="1" dirty="0">
              <a:latin typeface="华文宋体" panose="02010600040101010101" pitchFamily="2" charset="-122"/>
              <a:ea typeface="华文宋体" panose="02010600040101010101" pitchFamily="2" charset="-122"/>
            </a:endParaRPr>
          </a:p>
        </p:txBody>
      </p:sp>
      <p:pic>
        <p:nvPicPr>
          <p:cNvPr id="9" name="图片 8"/>
          <p:cNvPicPr>
            <a:picLocks noChangeAspect="1"/>
          </p:cNvPicPr>
          <p:nvPr/>
        </p:nvPicPr>
        <p:blipFill>
          <a:blip r:embed="rId2"/>
          <a:stretch>
            <a:fillRect/>
          </a:stretch>
        </p:blipFill>
        <p:spPr>
          <a:xfrm>
            <a:off x="4621149" y="2122925"/>
            <a:ext cx="3358045" cy="1121587"/>
          </a:xfrm>
          <a:prstGeom prst="rect">
            <a:avLst/>
          </a:prstGeom>
          <a:ln w="25400">
            <a:solidFill>
              <a:schemeClr val="accent1">
                <a:lumMod val="75000"/>
              </a:schemeClr>
            </a:solidFill>
          </a:ln>
        </p:spPr>
      </p:pic>
      <p:pic>
        <p:nvPicPr>
          <p:cNvPr id="10" name="图片 9"/>
          <p:cNvPicPr>
            <a:picLocks noChangeAspect="1"/>
          </p:cNvPicPr>
          <p:nvPr/>
        </p:nvPicPr>
        <p:blipFill>
          <a:blip r:embed="rId3"/>
          <a:stretch>
            <a:fillRect/>
          </a:stretch>
        </p:blipFill>
        <p:spPr>
          <a:xfrm>
            <a:off x="3937766" y="4406114"/>
            <a:ext cx="4724809" cy="449619"/>
          </a:xfrm>
          <a:prstGeom prst="rect">
            <a:avLst/>
          </a:prstGeom>
          <a:ln w="31750">
            <a:solidFill>
              <a:schemeClr val="accent1">
                <a:lumMod val="75000"/>
              </a:schemeClr>
            </a:solidFill>
          </a:ln>
        </p:spPr>
      </p:pic>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规范不变量与规范的选取</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7298659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pic>
        <p:nvPicPr>
          <p:cNvPr id="2" name="图片 1"/>
          <p:cNvPicPr>
            <a:picLocks noChangeAspect="1"/>
          </p:cNvPicPr>
          <p:nvPr/>
        </p:nvPicPr>
        <p:blipFill>
          <a:blip r:embed="rId3"/>
          <a:stretch>
            <a:fillRect/>
          </a:stretch>
        </p:blipFill>
        <p:spPr>
          <a:xfrm>
            <a:off x="604180" y="414100"/>
            <a:ext cx="7834039" cy="5852667"/>
          </a:xfrm>
          <a:prstGeom prst="rect">
            <a:avLst/>
          </a:prstGeom>
        </p:spPr>
      </p:pic>
      <p:sp>
        <p:nvSpPr>
          <p:cNvPr id="11" name="矩形 10"/>
          <p:cNvSpPr/>
          <p:nvPr/>
        </p:nvSpPr>
        <p:spPr>
          <a:xfrm>
            <a:off x="7515282" y="1274571"/>
            <a:ext cx="4220052" cy="526297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省略了</a:t>
            </a:r>
            <a:r>
              <a:rPr lang="en-US" altLang="zh-CN" sz="2400" b="1" dirty="0" smtClean="0">
                <a:latin typeface="华文宋体" panose="02010600040101010101" pitchFamily="2" charset="-122"/>
                <a:ea typeface="华文宋体" panose="02010600040101010101" pitchFamily="2" charset="-122"/>
              </a:rPr>
              <a:t>k</a:t>
            </a:r>
            <a:r>
              <a:rPr lang="zh-CN" altLang="en-US" sz="2400" b="1" dirty="0" smtClean="0">
                <a:latin typeface="华文宋体" panose="02010600040101010101" pitchFamily="2" charset="-122"/>
                <a:ea typeface="华文宋体" panose="02010600040101010101" pitchFamily="2" charset="-122"/>
              </a:rPr>
              <a:t>空间的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帽子。</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Dot</a:t>
            </a:r>
            <a:r>
              <a:rPr lang="zh-CN" altLang="en-US" sz="2400" b="1" dirty="0" smtClean="0">
                <a:latin typeface="华文宋体" panose="02010600040101010101" pitchFamily="2" charset="-122"/>
                <a:ea typeface="华文宋体" panose="02010600040101010101" pitchFamily="2" charset="-122"/>
              </a:rPr>
              <a:t>代表对共形时间求导。</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光子最后一项</a:t>
            </a:r>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     来自考虑</a:t>
            </a:r>
            <a:r>
              <a:rPr lang="zh-CN" altLang="en-US" sz="2400" b="1" dirty="0" smtClean="0">
                <a:latin typeface="黑体" panose="02010609060101010101" pitchFamily="49" charset="-122"/>
                <a:ea typeface="黑体" panose="02010609060101010101" pitchFamily="49" charset="-122"/>
              </a:rPr>
              <a:t>康普顿散射的角度相关性。</a:t>
            </a:r>
            <a:endParaRPr lang="en-US" altLang="zh-CN" sz="2400" b="1"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表示偏振场强度。在散射有四极矩时可产生偏振（下一节讨论）</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最后一个方程是中微子，相比光子没有碰撞项。</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smtClean="0">
                <a:solidFill>
                  <a:srgbClr val="FF0000"/>
                </a:solidFill>
                <a:latin typeface="黑体" panose="02010609060101010101" pitchFamily="49" charset="-122"/>
                <a:ea typeface="黑体" panose="02010609060101010101" pitchFamily="49" charset="-122"/>
              </a:rPr>
              <a:t>与</a:t>
            </a:r>
            <a:r>
              <a:rPr lang="en-US" altLang="zh-CN" sz="2400" b="1" dirty="0" smtClean="0">
                <a:solidFill>
                  <a:srgbClr val="FF0000"/>
                </a:solidFill>
                <a:latin typeface="黑体" panose="02010609060101010101" pitchFamily="49" charset="-122"/>
                <a:ea typeface="黑体" panose="02010609060101010101" pitchFamily="49" charset="-122"/>
              </a:rPr>
              <a:t>Boltzmann</a:t>
            </a:r>
            <a:r>
              <a:rPr lang="zh-CN" altLang="en-US" sz="2400" b="1" dirty="0" smtClean="0">
                <a:solidFill>
                  <a:srgbClr val="FF0000"/>
                </a:solidFill>
                <a:latin typeface="黑体" panose="02010609060101010101" pitchFamily="49" charset="-122"/>
                <a:ea typeface="黑体" panose="02010609060101010101" pitchFamily="49" charset="-122"/>
              </a:rPr>
              <a:t>方程联立，构成完备的 </a:t>
            </a:r>
            <a:r>
              <a:rPr lang="en-US" altLang="zh-CN" sz="2400" b="1" dirty="0" smtClean="0">
                <a:solidFill>
                  <a:srgbClr val="FF0000"/>
                </a:solidFill>
                <a:latin typeface="黑体" panose="02010609060101010101" pitchFamily="49" charset="-122"/>
                <a:ea typeface="黑体" panose="02010609060101010101" pitchFamily="49" charset="-122"/>
              </a:rPr>
              <a:t>CMB </a:t>
            </a:r>
            <a:r>
              <a:rPr lang="zh-CN" altLang="en-US" sz="2400" b="1" dirty="0" smtClean="0">
                <a:solidFill>
                  <a:srgbClr val="FF0000"/>
                </a:solidFill>
                <a:latin typeface="黑体" panose="02010609060101010101" pitchFamily="49" charset="-122"/>
                <a:ea typeface="黑体" panose="02010609060101010101" pitchFamily="49" charset="-122"/>
              </a:rPr>
              <a:t>扰动方程组。</a:t>
            </a:r>
            <a:endParaRPr lang="en-US" altLang="zh-CN" sz="2400" b="1" dirty="0" smtClean="0">
              <a:solidFill>
                <a:srgbClr val="FF0000"/>
              </a:solidFill>
              <a:latin typeface="黑体" panose="02010609060101010101" pitchFamily="49" charset="-122"/>
              <a:ea typeface="黑体" panose="02010609060101010101" pitchFamily="49" charset="-122"/>
            </a:endParaRPr>
          </a:p>
          <a:p>
            <a:endParaRPr lang="en-US" altLang="zh-CN" sz="24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4"/>
          <a:stretch>
            <a:fillRect/>
          </a:stretch>
        </p:blipFill>
        <p:spPr>
          <a:xfrm>
            <a:off x="9887577" y="1990845"/>
            <a:ext cx="733531" cy="460465"/>
          </a:xfrm>
          <a:prstGeom prst="rect">
            <a:avLst/>
          </a:prstGeom>
        </p:spPr>
      </p:pic>
      <p:pic>
        <p:nvPicPr>
          <p:cNvPr id="5" name="图片 4"/>
          <p:cNvPicPr>
            <a:picLocks noChangeAspect="1"/>
          </p:cNvPicPr>
          <p:nvPr/>
        </p:nvPicPr>
        <p:blipFill>
          <a:blip r:embed="rId5"/>
          <a:stretch>
            <a:fillRect/>
          </a:stretch>
        </p:blipFill>
        <p:spPr>
          <a:xfrm>
            <a:off x="8171662" y="3145651"/>
            <a:ext cx="389563" cy="389563"/>
          </a:xfrm>
          <a:prstGeom prst="rect">
            <a:avLst/>
          </a:prstGeom>
        </p:spPr>
      </p:pic>
    </p:spTree>
    <p:extLst>
      <p:ext uri="{BB962C8B-B14F-4D97-AF65-F5344CB8AC3E}">
        <p14:creationId xmlns:p14="http://schemas.microsoft.com/office/powerpoint/2010/main" val="131039659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108964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zh-CN" altLang="en-US" b="1" dirty="0" smtClean="0">
                <a:latin typeface="华文宋体" panose="02010600040101010101" pitchFamily="2" charset="-122"/>
                <a:ea typeface="华文宋体" panose="02010600040101010101" pitchFamily="2" charset="-122"/>
              </a:rPr>
              <a:t>求解方程</a:t>
            </a:r>
            <a:endParaRPr lang="en-US" altLang="zh-CN" b="1" dirty="0" smtClean="0">
              <a:latin typeface="华文宋体" panose="02010600040101010101" pitchFamily="2" charset="-122"/>
              <a:ea typeface="华文宋体" panose="02010600040101010101" pitchFamily="2" charset="-122"/>
            </a:endParaRPr>
          </a:p>
        </p:txBody>
      </p:sp>
      <p:sp>
        <p:nvSpPr>
          <p:cNvPr id="7" name="矩形 6"/>
          <p:cNvSpPr/>
          <p:nvPr/>
        </p:nvSpPr>
        <p:spPr>
          <a:xfrm>
            <a:off x="954608" y="1595021"/>
            <a:ext cx="10942752" cy="5632311"/>
          </a:xfrm>
          <a:prstGeom prst="rect">
            <a:avLst/>
          </a:prstGeom>
        </p:spPr>
        <p:txBody>
          <a:bodyPr wrap="square">
            <a:spAutoFit/>
          </a:bodyPr>
          <a:lstStyle/>
          <a:p>
            <a:pPr>
              <a:lnSpc>
                <a:spcPct val="150000"/>
              </a:lnSpc>
            </a:pPr>
            <a:endParaRPr lang="en-US" altLang="zh-CN" sz="2400" b="1" dirty="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方程个数与变量相等（每一个密度</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温度扰动量都有一个演化方程；两个引力势也有各自的演化方程）。</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要求解方程还需要有初条件，即直到宇宙在甚早期涨落的大小。这里说明，</a:t>
            </a:r>
            <a:r>
              <a:rPr lang="zh-CN" altLang="en-US" sz="2400" dirty="0" smtClean="0">
                <a:latin typeface="黑体" panose="02010609060101010101" pitchFamily="49" charset="-122"/>
                <a:ea typeface="黑体" panose="02010609060101010101" pitchFamily="49" charset="-122"/>
              </a:rPr>
              <a:t>早期宇宙涨落的初条件由暴胀给出</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详细导出方程的初条件需要再花费</a:t>
            </a:r>
            <a:r>
              <a:rPr lang="en-US" altLang="zh-CN" sz="2400" b="1" dirty="0" smtClean="0">
                <a:latin typeface="华文宋体" panose="02010600040101010101" pitchFamily="2" charset="-122"/>
                <a:ea typeface="华文宋体" panose="02010600040101010101" pitchFamily="2" charset="-122"/>
              </a:rPr>
              <a:t>2-3</a:t>
            </a:r>
            <a:r>
              <a:rPr lang="zh-CN" altLang="en-US" sz="2400" b="1" dirty="0" smtClean="0">
                <a:latin typeface="华文宋体" panose="02010600040101010101" pitchFamily="2" charset="-122"/>
                <a:ea typeface="华文宋体" panose="02010600040101010101" pitchFamily="2" charset="-122"/>
              </a:rPr>
              <a:t>次课。本课程我们就不再详细介绍了。有兴趣同学可参考 </a:t>
            </a:r>
            <a:r>
              <a:rPr lang="en-US" altLang="zh-CN" sz="2400" b="1" dirty="0" smtClean="0">
                <a:latin typeface="华文宋体" panose="02010600040101010101" pitchFamily="2" charset="-122"/>
                <a:ea typeface="华文宋体" panose="02010600040101010101" pitchFamily="2" charset="-122"/>
              </a:rPr>
              <a:t>S. </a:t>
            </a:r>
            <a:r>
              <a:rPr lang="en-US" altLang="zh-CN" sz="2400" b="1" dirty="0" err="1" smtClean="0">
                <a:latin typeface="华文宋体" panose="02010600040101010101" pitchFamily="2" charset="-122"/>
                <a:ea typeface="华文宋体" panose="02010600040101010101" pitchFamily="2" charset="-122"/>
              </a:rPr>
              <a:t>Dodelson</a:t>
            </a:r>
            <a:r>
              <a:rPr lang="en-US" altLang="zh-CN" sz="2400" b="1" dirty="0" smtClean="0">
                <a:latin typeface="华文宋体" panose="02010600040101010101" pitchFamily="2" charset="-122"/>
                <a:ea typeface="华文宋体" panose="02010600040101010101" pitchFamily="2" charset="-122"/>
              </a:rPr>
              <a:t>, Modern Cosmology </a:t>
            </a:r>
            <a:r>
              <a:rPr lang="zh-CN" altLang="en-US" sz="2400" b="1" dirty="0" smtClean="0">
                <a:latin typeface="华文宋体" panose="02010600040101010101" pitchFamily="2" charset="-122"/>
                <a:ea typeface="华文宋体" panose="02010600040101010101" pitchFamily="2" charset="-122"/>
              </a:rPr>
              <a:t>一书第六章。</a:t>
            </a:r>
            <a:endParaRPr lang="en-US" altLang="zh-CN" sz="2400" b="1" dirty="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02588934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5600" y="1122362"/>
            <a:ext cx="11724640" cy="5176838"/>
          </a:xfrm>
        </p:spPr>
        <p:txBody>
          <a:bodyPr>
            <a:normAutofit fontScale="90000"/>
          </a:bodyPr>
          <a:lstStyle/>
          <a:p>
            <a:pPr>
              <a:lnSpc>
                <a:spcPct val="150000"/>
              </a:lnSpc>
            </a:pPr>
            <a:r>
              <a:rPr lang="en-US" altLang="zh-CN" sz="5300" b="1" dirty="0" smtClean="0">
                <a:latin typeface="华文宋体" panose="02010600040101010101" pitchFamily="2" charset="-122"/>
                <a:ea typeface="华文宋体" panose="02010600040101010101" pitchFamily="2" charset="-122"/>
              </a:rPr>
              <a:t>CMB </a:t>
            </a:r>
            <a:r>
              <a:rPr lang="zh-CN" altLang="en-US" sz="5300" b="1" dirty="0" smtClean="0">
                <a:latin typeface="华文宋体" panose="02010600040101010101" pitchFamily="2" charset="-122"/>
                <a:ea typeface="华文宋体" panose="02010600040101010101" pitchFamily="2" charset="-122"/>
              </a:rPr>
              <a:t>扰动数值计算的 </a:t>
            </a:r>
            <a:r>
              <a:rPr lang="en-US" altLang="zh-CN" sz="5300" b="1" dirty="0" smtClean="0">
                <a:latin typeface="华文宋体" panose="02010600040101010101" pitchFamily="2" charset="-122"/>
                <a:ea typeface="华文宋体" panose="02010600040101010101" pitchFamily="2" charset="-122"/>
              </a:rPr>
              <a:t>CAMB </a:t>
            </a:r>
            <a:r>
              <a:rPr lang="zh-CN" altLang="en-US" sz="5300" b="1" dirty="0" smtClean="0">
                <a:latin typeface="华文宋体" panose="02010600040101010101" pitchFamily="2" charset="-122"/>
                <a:ea typeface="华文宋体" panose="02010600040101010101" pitchFamily="2" charset="-122"/>
              </a:rPr>
              <a:t>程序包</a:t>
            </a:r>
            <a:r>
              <a:rPr lang="en-US" altLang="zh-CN" sz="5300" b="1" dirty="0">
                <a:latin typeface="华文宋体" panose="02010600040101010101" pitchFamily="2" charset="-122"/>
                <a:ea typeface="华文宋体" panose="02010600040101010101" pitchFamily="2" charset="-122"/>
              </a:rPr>
              <a:t/>
            </a:r>
            <a:br>
              <a:rPr lang="en-US" altLang="zh-CN" sz="5300" b="1" dirty="0">
                <a:latin typeface="华文宋体" panose="02010600040101010101" pitchFamily="2" charset="-122"/>
                <a:ea typeface="华文宋体" panose="02010600040101010101" pitchFamily="2" charset="-122"/>
              </a:rPr>
            </a:br>
            <a:r>
              <a:rPr lang="en-US" altLang="zh-CN" sz="5300" b="1" dirty="0">
                <a:latin typeface="华文宋体" panose="02010600040101010101" pitchFamily="2" charset="-122"/>
                <a:ea typeface="华文宋体" panose="02010600040101010101" pitchFamily="2" charset="-122"/>
              </a:rPr>
              <a:t>https://camb.info/</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sz="3600" dirty="0" smtClean="0">
                <a:latin typeface="黑体" panose="02010609060101010101" pitchFamily="49" charset="-122"/>
                <a:ea typeface="黑体" panose="02010609060101010101" pitchFamily="49" charset="-122"/>
              </a:rPr>
              <a:t>这个对宇宙学工作者非常实用。</a:t>
            </a:r>
            <a:r>
              <a:rPr lang="en-US" altLang="zh-CN" sz="3600" dirty="0" smtClean="0">
                <a:latin typeface="黑体" panose="02010609060101010101" pitchFamily="49" charset="-122"/>
                <a:ea typeface="黑体" panose="02010609060101010101" pitchFamily="49" charset="-122"/>
              </a:rPr>
              <a:t/>
            </a:r>
            <a:br>
              <a:rPr lang="en-US" altLang="zh-CN" sz="3600" dirty="0" smtClean="0">
                <a:latin typeface="黑体" panose="02010609060101010101" pitchFamily="49" charset="-122"/>
                <a:ea typeface="黑体" panose="02010609060101010101" pitchFamily="49" charset="-122"/>
              </a:rPr>
            </a:br>
            <a:r>
              <a:rPr lang="zh-CN" altLang="en-US" sz="3600" dirty="0" smtClean="0">
                <a:latin typeface="宋体" panose="02010600030101010101" pitchFamily="2" charset="-122"/>
                <a:ea typeface="宋体" panose="02010600030101010101" pitchFamily="2" charset="-122"/>
              </a:rPr>
              <a:t>事实上</a:t>
            </a:r>
            <a:r>
              <a:rPr lang="en-US" altLang="zh-CN" sz="3600" dirty="0" smtClean="0">
                <a:latin typeface="宋体" panose="02010600030101010101" pitchFamily="2" charset="-122"/>
                <a:ea typeface="宋体" panose="02010600030101010101" pitchFamily="2" charset="-122"/>
              </a:rPr>
              <a:t>CMB</a:t>
            </a:r>
            <a:r>
              <a:rPr lang="zh-CN" altLang="en-US" sz="3600" dirty="0" smtClean="0">
                <a:latin typeface="宋体" panose="02010600030101010101" pitchFamily="2" charset="-122"/>
                <a:ea typeface="宋体" panose="02010600030101010101" pitchFamily="2" charset="-122"/>
              </a:rPr>
              <a:t>物理已经发展地相当标准（非常小尺度除外），所有方程也必须数值求解。目前大家的标准做法就是调一下参数，做一下小的修改，然后用 </a:t>
            </a:r>
            <a:r>
              <a:rPr lang="en-US" altLang="zh-CN" sz="3600" dirty="0" smtClean="0">
                <a:latin typeface="宋体" panose="02010600030101010101" pitchFamily="2" charset="-122"/>
                <a:ea typeface="宋体" panose="02010600030101010101" pitchFamily="2" charset="-122"/>
              </a:rPr>
              <a:t>CAMB </a:t>
            </a:r>
            <a:r>
              <a:rPr lang="zh-CN" altLang="en-US" sz="3600" dirty="0" smtClean="0">
                <a:latin typeface="宋体" panose="02010600030101010101" pitchFamily="2" charset="-122"/>
                <a:ea typeface="宋体" panose="02010600030101010101" pitchFamily="2" charset="-122"/>
              </a:rPr>
              <a:t>算出所有东西。</a:t>
            </a:r>
            <a:r>
              <a:rPr lang="en-US" altLang="zh-CN" sz="3600" dirty="0" smtClean="0">
                <a:latin typeface="宋体" panose="02010600030101010101" pitchFamily="2" charset="-122"/>
                <a:ea typeface="宋体" panose="02010600030101010101" pitchFamily="2" charset="-122"/>
              </a:rPr>
              <a:t/>
            </a:r>
            <a:br>
              <a:rPr lang="en-US" altLang="zh-CN" sz="3600" dirty="0" smtClean="0">
                <a:latin typeface="宋体" panose="02010600030101010101" pitchFamily="2" charset="-122"/>
                <a:ea typeface="宋体" panose="02010600030101010101" pitchFamily="2" charset="-122"/>
              </a:rPr>
            </a:br>
            <a:r>
              <a:rPr lang="zh-CN" altLang="en-US" sz="3600" u="sng" dirty="0" smtClean="0">
                <a:latin typeface="黑体" panose="02010609060101010101" pitchFamily="49" charset="-122"/>
                <a:ea typeface="黑体" panose="02010609060101010101" pitchFamily="49" charset="-122"/>
              </a:rPr>
              <a:t>（作业：请研究一下</a:t>
            </a:r>
            <a:r>
              <a:rPr lang="en-US" altLang="zh-CN" sz="3600" u="sng" dirty="0" smtClean="0">
                <a:latin typeface="黑体" panose="02010609060101010101" pitchFamily="49" charset="-122"/>
                <a:ea typeface="黑体" panose="02010609060101010101" pitchFamily="49" charset="-122"/>
              </a:rPr>
              <a:t>CAMB</a:t>
            </a:r>
            <a:r>
              <a:rPr lang="zh-CN" altLang="en-US" sz="3600" u="sng" dirty="0" smtClean="0">
                <a:latin typeface="黑体" panose="02010609060101010101" pitchFamily="49" charset="-122"/>
                <a:ea typeface="黑体" panose="02010609060101010101" pitchFamily="49" charset="-122"/>
              </a:rPr>
              <a:t>的交互式计算网页，理解一下输入输出</a:t>
            </a:r>
            <a:r>
              <a:rPr lang="en-US" altLang="zh-CN" sz="3600" u="sng" dirty="0" smtClean="0">
                <a:latin typeface="黑体" panose="02010609060101010101" pitchFamily="49" charset="-122"/>
                <a:ea typeface="黑体" panose="02010609060101010101" pitchFamily="49" charset="-122"/>
                <a:hlinkClick r:id="rId2"/>
              </a:rPr>
              <a:t>https</a:t>
            </a:r>
            <a:r>
              <a:rPr lang="en-US" altLang="zh-CN" sz="3600" u="sng" dirty="0">
                <a:latin typeface="黑体" panose="02010609060101010101" pitchFamily="49" charset="-122"/>
                <a:ea typeface="黑体" panose="02010609060101010101" pitchFamily="49" charset="-122"/>
                <a:hlinkClick r:id="rId2"/>
              </a:rPr>
              <a:t>://</a:t>
            </a:r>
            <a:r>
              <a:rPr lang="en-US" altLang="zh-CN" sz="3600" u="sng" dirty="0" smtClean="0">
                <a:latin typeface="黑体" panose="02010609060101010101" pitchFamily="49" charset="-122"/>
                <a:ea typeface="黑体" panose="02010609060101010101" pitchFamily="49" charset="-122"/>
                <a:hlinkClick r:id="rId2"/>
              </a:rPr>
              <a:t>lambda.gsfc.nasa.gov/toolbox/tb_camb_form.cfm</a:t>
            </a:r>
            <a:r>
              <a:rPr lang="zh-CN" altLang="en-US" sz="3600" u="sng" dirty="0" smtClean="0">
                <a:latin typeface="黑体" panose="02010609060101010101" pitchFamily="49" charset="-122"/>
                <a:ea typeface="黑体" panose="02010609060101010101" pitchFamily="49" charset="-122"/>
              </a:rPr>
              <a:t>）</a:t>
            </a:r>
            <a:endParaRPr lang="zh-CN" altLang="en-US" sz="3600" u="sng"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50255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光子脱耦计算</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4524315"/>
          </a:xfrm>
          <a:prstGeom prst="rect">
            <a:avLst/>
          </a:prstGeom>
        </p:spPr>
        <p:txBody>
          <a:bodyPr wrap="square">
            <a:spAutoFit/>
          </a:bodyPr>
          <a:lstStyle/>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脱耦发生在光子和电子散射速率小于膨胀速率。散射速率为</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在此忽略氦，假定氢原子核的总数目（质子</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氢原子）等于总重子数。</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重子数</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临界密度的比值为</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因此，得到</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3329845" y="2139616"/>
            <a:ext cx="2179509" cy="594412"/>
          </a:xfrm>
          <a:prstGeom prst="rect">
            <a:avLst/>
          </a:prstGeom>
        </p:spPr>
      </p:pic>
      <p:pic>
        <p:nvPicPr>
          <p:cNvPr id="4" name="图片 3"/>
          <p:cNvPicPr>
            <a:picLocks noChangeAspect="1"/>
          </p:cNvPicPr>
          <p:nvPr/>
        </p:nvPicPr>
        <p:blipFill>
          <a:blip r:embed="rId3"/>
          <a:stretch>
            <a:fillRect/>
          </a:stretch>
        </p:blipFill>
        <p:spPr>
          <a:xfrm>
            <a:off x="3502542" y="2832406"/>
            <a:ext cx="2728196" cy="350550"/>
          </a:xfrm>
          <a:prstGeom prst="rect">
            <a:avLst/>
          </a:prstGeom>
        </p:spPr>
      </p:pic>
      <p:pic>
        <p:nvPicPr>
          <p:cNvPr id="5" name="图片 4"/>
          <p:cNvPicPr>
            <a:picLocks noChangeAspect="1"/>
          </p:cNvPicPr>
          <p:nvPr/>
        </p:nvPicPr>
        <p:blipFill>
          <a:blip r:embed="rId4"/>
          <a:stretch>
            <a:fillRect/>
          </a:stretch>
        </p:blipFill>
        <p:spPr>
          <a:xfrm>
            <a:off x="3502542" y="4797344"/>
            <a:ext cx="2255715" cy="411516"/>
          </a:xfrm>
          <a:prstGeom prst="rect">
            <a:avLst/>
          </a:prstGeom>
        </p:spPr>
      </p:pic>
      <p:pic>
        <p:nvPicPr>
          <p:cNvPr id="7" name="图片 6"/>
          <p:cNvPicPr>
            <a:picLocks noChangeAspect="1"/>
          </p:cNvPicPr>
          <p:nvPr/>
        </p:nvPicPr>
        <p:blipFill>
          <a:blip r:embed="rId5"/>
          <a:stretch>
            <a:fillRect/>
          </a:stretch>
        </p:blipFill>
        <p:spPr>
          <a:xfrm>
            <a:off x="3329845" y="5939857"/>
            <a:ext cx="4679085" cy="502964"/>
          </a:xfrm>
          <a:prstGeom prst="rect">
            <a:avLst/>
          </a:prstGeom>
        </p:spPr>
      </p:pic>
      <p:pic>
        <p:nvPicPr>
          <p:cNvPr id="8" name="图片 7"/>
          <p:cNvPicPr>
            <a:picLocks noChangeAspect="1"/>
          </p:cNvPicPr>
          <p:nvPr/>
        </p:nvPicPr>
        <p:blipFill>
          <a:blip r:embed="rId6"/>
          <a:stretch>
            <a:fillRect/>
          </a:stretch>
        </p:blipFill>
        <p:spPr>
          <a:xfrm>
            <a:off x="6963711" y="2436822"/>
            <a:ext cx="3154953" cy="701101"/>
          </a:xfrm>
          <a:prstGeom prst="rect">
            <a:avLst/>
          </a:prstGeom>
        </p:spPr>
      </p:pic>
    </p:spTree>
    <p:extLst>
      <p:ext uri="{BB962C8B-B14F-4D97-AF65-F5344CB8AC3E}">
        <p14:creationId xmlns:p14="http://schemas.microsoft.com/office/powerpoint/2010/main" val="99821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10225" y="841786"/>
            <a:ext cx="9571549" cy="5174428"/>
          </a:xfrm>
          <a:prstGeom prst="rect">
            <a:avLst/>
          </a:prstGeom>
        </p:spPr>
      </p:pic>
    </p:spTree>
    <p:extLst>
      <p:ext uri="{BB962C8B-B14F-4D97-AF65-F5344CB8AC3E}">
        <p14:creationId xmlns:p14="http://schemas.microsoft.com/office/powerpoint/2010/main" val="107159773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58800" y="1122362"/>
            <a:ext cx="11277600" cy="5654358"/>
          </a:xfrm>
        </p:spPr>
        <p:txBody>
          <a:bodyPr>
            <a:normAutofit fontScale="90000"/>
          </a:bodyPr>
          <a:lstStyle/>
          <a:p>
            <a:pPr>
              <a:lnSpc>
                <a:spcPct val="120000"/>
              </a:lnSpc>
            </a:pPr>
            <a:r>
              <a:rPr lang="en-US" altLang="zh-CN" b="1" dirty="0" smtClean="0">
                <a:latin typeface="华文宋体" panose="02010600040101010101" pitchFamily="2" charset="-122"/>
                <a:ea typeface="华文宋体" panose="02010600040101010101" pitchFamily="2" charset="-122"/>
              </a:rPr>
              <a:t>4.7 </a:t>
            </a:r>
            <a:r>
              <a:rPr lang="en-US" altLang="zh-CN" b="1" dirty="0">
                <a:latin typeface="华文宋体" panose="02010600040101010101" pitchFamily="2" charset="-122"/>
                <a:ea typeface="华文宋体" panose="02010600040101010101" pitchFamily="2" charset="-122"/>
              </a:rPr>
              <a:t>CMB</a:t>
            </a:r>
            <a:r>
              <a:rPr lang="zh-CN" altLang="en-US" b="1" dirty="0">
                <a:latin typeface="华文宋体" panose="02010600040101010101" pitchFamily="2" charset="-122"/>
                <a:ea typeface="华文宋体" panose="02010600040101010101" pitchFamily="2" charset="-122"/>
              </a:rPr>
              <a:t>各向异性中的次要</a:t>
            </a:r>
            <a:r>
              <a:rPr lang="zh-CN" altLang="en-US" b="1" dirty="0" smtClean="0">
                <a:latin typeface="华文宋体" panose="02010600040101010101" pitchFamily="2" charset="-122"/>
                <a:ea typeface="华文宋体" panose="02010600040101010101" pitchFamily="2" charset="-122"/>
              </a:rPr>
              <a:t>效应（</a:t>
            </a:r>
            <a:r>
              <a:rPr lang="en-US" altLang="zh-CN" b="1" dirty="0" smtClean="0">
                <a:latin typeface="华文宋体" panose="02010600040101010101" pitchFamily="2" charset="-122"/>
                <a:ea typeface="华文宋体" panose="02010600040101010101" pitchFamily="2" charset="-122"/>
              </a:rPr>
              <a:t>Secondary </a:t>
            </a:r>
            <a:r>
              <a:rPr lang="en-US" altLang="zh-CN" b="1" dirty="0" err="1" smtClean="0">
                <a:latin typeface="华文宋体" panose="02010600040101010101" pitchFamily="2" charset="-122"/>
                <a:ea typeface="华文宋体" panose="02010600040101010101" pitchFamily="2" charset="-122"/>
              </a:rPr>
              <a:t>Anistropies</a:t>
            </a:r>
            <a:r>
              <a:rPr lang="en-US" altLang="zh-CN" b="1" dirty="0" smtClean="0">
                <a:latin typeface="华文宋体" panose="02010600040101010101" pitchFamily="2" charset="-122"/>
                <a:ea typeface="华文宋体" panose="02010600040101010101" pitchFamily="2" charset="-122"/>
              </a:rPr>
              <a:t> in CMB</a:t>
            </a:r>
            <a:r>
              <a:rPr lang="zh-CN" altLang="en-US" b="1" dirty="0" smtClean="0">
                <a:latin typeface="华文宋体" panose="02010600040101010101" pitchFamily="2" charset="-122"/>
                <a:ea typeface="华文宋体" panose="02010600040101010101" pitchFamily="2" charset="-122"/>
              </a:rPr>
              <a:t>）</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sz="4400" b="1" dirty="0" smtClean="0">
                <a:latin typeface="华文宋体" panose="02010600040101010101" pitchFamily="2" charset="-122"/>
                <a:ea typeface="华文宋体" panose="02010600040101010101" pitchFamily="2" charset="-122"/>
              </a:rPr>
              <a:t>SW</a:t>
            </a:r>
            <a:r>
              <a:rPr lang="zh-CN" altLang="en-US" sz="4400" b="1" dirty="0" smtClean="0">
                <a:latin typeface="华文宋体" panose="02010600040101010101" pitchFamily="2" charset="-122"/>
                <a:ea typeface="华文宋体" panose="02010600040101010101" pitchFamily="2" charset="-122"/>
              </a:rPr>
              <a:t>效应；</a:t>
            </a:r>
            <a:r>
              <a:rPr lang="en-US" altLang="zh-CN" sz="4400" b="1" dirty="0" smtClean="0">
                <a:latin typeface="华文宋体" panose="02010600040101010101" pitchFamily="2" charset="-122"/>
                <a:ea typeface="华文宋体" panose="02010600040101010101" pitchFamily="2" charset="-122"/>
              </a:rPr>
              <a:t>SZ</a:t>
            </a:r>
            <a:r>
              <a:rPr lang="zh-CN" altLang="en-US" sz="4400" b="1" dirty="0" smtClean="0">
                <a:latin typeface="华文宋体" panose="02010600040101010101" pitchFamily="2" charset="-122"/>
                <a:ea typeface="华文宋体" panose="02010600040101010101" pitchFamily="2" charset="-122"/>
              </a:rPr>
              <a:t>效应；</a:t>
            </a:r>
            <a:r>
              <a:rPr lang="en-US" altLang="zh-CN" sz="4400" b="1" dirty="0" smtClean="0">
                <a:latin typeface="华文宋体" panose="02010600040101010101" pitchFamily="2" charset="-122"/>
                <a:ea typeface="华文宋体" panose="02010600040101010101" pitchFamily="2" charset="-122"/>
              </a:rPr>
              <a:t>CMB lensing</a:t>
            </a:r>
            <a:r>
              <a:rPr lang="zh-CN" altLang="en-US" sz="4400" b="1" dirty="0" smtClean="0">
                <a:latin typeface="华文宋体" panose="02010600040101010101" pitchFamily="2" charset="-122"/>
                <a:ea typeface="华文宋体" panose="02010600040101010101" pitchFamily="2" charset="-122"/>
              </a:rPr>
              <a:t>；</a:t>
            </a:r>
            <a:r>
              <a:rPr lang="en-US" altLang="zh-CN" sz="4400" b="1" dirty="0" smtClean="0">
                <a:latin typeface="华文宋体" panose="02010600040101010101" pitchFamily="2" charset="-122"/>
                <a:ea typeface="华文宋体" panose="02010600040101010101" pitchFamily="2" charset="-122"/>
              </a:rPr>
              <a:t/>
            </a:r>
            <a:br>
              <a:rPr lang="en-US" altLang="zh-CN" sz="4400" b="1" dirty="0" smtClean="0">
                <a:latin typeface="华文宋体" panose="02010600040101010101" pitchFamily="2" charset="-122"/>
                <a:ea typeface="华文宋体" panose="02010600040101010101" pitchFamily="2" charset="-122"/>
              </a:rPr>
            </a:br>
            <a:r>
              <a:rPr lang="zh-CN" altLang="en-US" sz="4400" b="1" dirty="0" smtClean="0">
                <a:latin typeface="华文宋体" panose="02010600040101010101" pitchFamily="2" charset="-122"/>
                <a:ea typeface="华文宋体" panose="02010600040101010101" pitchFamily="2" charset="-122"/>
              </a:rPr>
              <a:t>重极化（</a:t>
            </a:r>
            <a:r>
              <a:rPr lang="en-US" altLang="zh-CN" sz="4400" b="1" dirty="0" smtClean="0">
                <a:latin typeface="华文宋体" panose="02010600040101010101" pitchFamily="2" charset="-122"/>
                <a:ea typeface="华文宋体" panose="02010600040101010101" pitchFamily="2" charset="-122"/>
              </a:rPr>
              <a:t>Reionization </a:t>
            </a:r>
            <a:r>
              <a:rPr lang="zh-CN" altLang="en-US" sz="4400" b="1" dirty="0" smtClean="0">
                <a:latin typeface="华文宋体" panose="02010600040101010101" pitchFamily="2" charset="-122"/>
                <a:ea typeface="华文宋体" panose="02010600040101010101" pitchFamily="2" charset="-122"/>
              </a:rPr>
              <a:t>）简介</a:t>
            </a:r>
            <a:r>
              <a:rPr lang="en-US" altLang="zh-CN" sz="4400" b="1" dirty="0" smtClean="0">
                <a:latin typeface="华文宋体" panose="02010600040101010101" pitchFamily="2" charset="-122"/>
                <a:ea typeface="华文宋体" panose="02010600040101010101" pitchFamily="2" charset="-122"/>
              </a:rPr>
              <a:t/>
            </a:r>
            <a:br>
              <a:rPr lang="en-US" altLang="zh-CN" sz="4400" b="1" dirty="0" smtClean="0">
                <a:latin typeface="华文宋体" panose="02010600040101010101" pitchFamily="2" charset="-122"/>
                <a:ea typeface="华文宋体" panose="02010600040101010101" pitchFamily="2" charset="-122"/>
              </a:rPr>
            </a:br>
            <a:endParaRPr lang="zh-CN" altLang="en-US" sz="4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61920125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004" y="-4864"/>
            <a:ext cx="9144000" cy="6858000"/>
          </a:xfrm>
          <a:prstGeom prst="rect">
            <a:avLst/>
          </a:prstGeom>
        </p:spPr>
      </p:pic>
    </p:spTree>
    <p:extLst>
      <p:ext uri="{BB962C8B-B14F-4D97-AF65-F5344CB8AC3E}">
        <p14:creationId xmlns:p14="http://schemas.microsoft.com/office/powerpoint/2010/main" val="62386544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Sachs–Wolfe </a:t>
            </a:r>
            <a:r>
              <a:rPr lang="en-US" altLang="zh-CN" b="1" dirty="0" smtClean="0">
                <a:latin typeface="华文宋体" panose="02010600040101010101" pitchFamily="2" charset="-122"/>
                <a:ea typeface="华文宋体" panose="02010600040101010101" pitchFamily="2" charset="-122"/>
              </a:rPr>
              <a:t>effect </a:t>
            </a:r>
            <a:r>
              <a:rPr lang="en-US" altLang="zh-CN" dirty="0" smtClean="0">
                <a:solidFill>
                  <a:srgbClr val="222222"/>
                </a:solidFill>
                <a:latin typeface="Arial" panose="020B0604020202020204" pitchFamily="34" charset="0"/>
              </a:rPr>
              <a:t>(</a:t>
            </a:r>
            <a:r>
              <a:rPr lang="en-US" altLang="zh-CN" dirty="0" err="1">
                <a:solidFill>
                  <a:srgbClr val="222222"/>
                </a:solidFill>
                <a:latin typeface="Arial" panose="020B0604020202020204" pitchFamily="34" charset="0"/>
              </a:rPr>
              <a:t>wikipedia</a:t>
            </a:r>
            <a:r>
              <a:rPr lang="en-US" altLang="zh-CN" dirty="0">
                <a:solidFill>
                  <a:srgbClr val="222222"/>
                </a:solidFill>
                <a:latin typeface="Arial" panose="020B0604020202020204" pitchFamily="34" charset="0"/>
              </a:rPr>
              <a:t>)</a:t>
            </a:r>
            <a:endParaRPr lang="en-US" altLang="zh-CN" b="1" dirty="0">
              <a:latin typeface="华文宋体" panose="02010600040101010101" pitchFamily="2" charset="-122"/>
              <a:ea typeface="华文宋体" panose="02010600040101010101" pitchFamily="2" charset="-122"/>
            </a:endParaRPr>
          </a:p>
          <a:p>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31985" y="1452781"/>
            <a:ext cx="10965375" cy="507831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solidFill>
                  <a:srgbClr val="222222"/>
                </a:solidFill>
                <a:latin typeface="Arial" panose="020B0604020202020204" pitchFamily="34" charset="0"/>
              </a:rPr>
              <a:t>The </a:t>
            </a:r>
            <a:r>
              <a:rPr lang="en-US" altLang="zh-CN" sz="2400" b="1" dirty="0">
                <a:solidFill>
                  <a:srgbClr val="222222"/>
                </a:solidFill>
                <a:latin typeface="Arial" panose="020B0604020202020204" pitchFamily="34" charset="0"/>
              </a:rPr>
              <a:t>Sachs–Wolfe effect</a:t>
            </a:r>
            <a:r>
              <a:rPr lang="en-US" altLang="zh-CN" sz="2400" dirty="0">
                <a:solidFill>
                  <a:srgbClr val="222222"/>
                </a:solidFill>
                <a:latin typeface="Arial" panose="020B0604020202020204" pitchFamily="34" charset="0"/>
              </a:rPr>
              <a:t>, named after </a:t>
            </a:r>
            <a:r>
              <a:rPr lang="en-US" altLang="zh-CN" sz="2400" dirty="0">
                <a:solidFill>
                  <a:srgbClr val="0B0080"/>
                </a:solidFill>
                <a:latin typeface="Arial" panose="020B0604020202020204" pitchFamily="34" charset="0"/>
              </a:rPr>
              <a:t>Rainer K. Sachs</a:t>
            </a:r>
            <a:r>
              <a:rPr lang="en-US" altLang="zh-CN" sz="2400" dirty="0">
                <a:solidFill>
                  <a:srgbClr val="222222"/>
                </a:solidFill>
                <a:latin typeface="Arial" panose="020B0604020202020204" pitchFamily="34" charset="0"/>
              </a:rPr>
              <a:t> and </a:t>
            </a:r>
            <a:r>
              <a:rPr lang="en-US" altLang="zh-CN" sz="2400" dirty="0">
                <a:solidFill>
                  <a:srgbClr val="0B0080"/>
                </a:solidFill>
                <a:latin typeface="Arial" panose="020B0604020202020204" pitchFamily="34" charset="0"/>
              </a:rPr>
              <a:t>Arthur M. Wolfe</a:t>
            </a:r>
            <a:r>
              <a:rPr lang="en-US" altLang="zh-CN" sz="2400" dirty="0">
                <a:solidFill>
                  <a:srgbClr val="222222"/>
                </a:solidFill>
                <a:latin typeface="Arial" panose="020B0604020202020204" pitchFamily="34" charset="0"/>
              </a:rPr>
              <a:t>,</a:t>
            </a:r>
            <a:r>
              <a:rPr lang="en-US" altLang="zh-CN" sz="2400" baseline="30000" dirty="0">
                <a:solidFill>
                  <a:srgbClr val="0B0080"/>
                </a:solidFill>
                <a:latin typeface="Arial" panose="020B0604020202020204" pitchFamily="34" charset="0"/>
                <a:hlinkClick r:id="rId2"/>
              </a:rPr>
              <a:t>[1]</a:t>
            </a:r>
            <a:r>
              <a:rPr lang="en-US" altLang="zh-CN" sz="2400" dirty="0">
                <a:solidFill>
                  <a:srgbClr val="222222"/>
                </a:solidFill>
                <a:latin typeface="Arial" panose="020B0604020202020204" pitchFamily="34" charset="0"/>
              </a:rPr>
              <a:t> is a property of </a:t>
            </a:r>
            <a:r>
              <a:rPr lang="en-US" altLang="zh-CN" sz="2400" dirty="0" smtClean="0">
                <a:solidFill>
                  <a:srgbClr val="222222"/>
                </a:solidFill>
                <a:latin typeface="Arial" panose="020B0604020202020204" pitchFamily="34" charset="0"/>
              </a:rPr>
              <a:t>the CMB</a:t>
            </a:r>
            <a:r>
              <a:rPr lang="en-US" altLang="zh-CN" sz="2400" dirty="0">
                <a:solidFill>
                  <a:srgbClr val="222222"/>
                </a:solidFill>
                <a:latin typeface="Arial" panose="020B0604020202020204" pitchFamily="34" charset="0"/>
              </a:rPr>
              <a:t>, </a:t>
            </a:r>
            <a:r>
              <a:rPr lang="en-US" altLang="zh-CN" sz="2400" dirty="0" smtClean="0">
                <a:solidFill>
                  <a:srgbClr val="222222"/>
                </a:solidFill>
                <a:latin typeface="Arial" panose="020B0604020202020204" pitchFamily="34" charset="0"/>
              </a:rPr>
              <a:t>in </a:t>
            </a:r>
            <a:r>
              <a:rPr lang="en-US" altLang="zh-CN" sz="2400" dirty="0">
                <a:solidFill>
                  <a:srgbClr val="222222"/>
                </a:solidFill>
                <a:latin typeface="Arial" panose="020B0604020202020204" pitchFamily="34" charset="0"/>
              </a:rPr>
              <a:t>which photons from the CMB are </a:t>
            </a:r>
            <a:r>
              <a:rPr lang="en-US" altLang="zh-CN" sz="2400" dirty="0">
                <a:solidFill>
                  <a:srgbClr val="0B0080"/>
                </a:solidFill>
                <a:latin typeface="Arial" panose="020B0604020202020204" pitchFamily="34" charset="0"/>
                <a:hlinkClick r:id="rId3" tooltip="Gravitational redshift"/>
              </a:rPr>
              <a:t>gravitationally redshifted</a:t>
            </a:r>
            <a:r>
              <a:rPr lang="en-US" altLang="zh-CN" sz="2400" dirty="0">
                <a:solidFill>
                  <a:srgbClr val="222222"/>
                </a:solidFill>
                <a:latin typeface="Arial" panose="020B0604020202020204" pitchFamily="34" charset="0"/>
              </a:rPr>
              <a:t>, causing the CMB spectrum to appear uneven. </a:t>
            </a:r>
            <a:endParaRPr lang="en-US" altLang="zh-CN" sz="2400" dirty="0" smtClean="0">
              <a:solidFill>
                <a:srgbClr val="222222"/>
              </a:solidFill>
              <a:latin typeface="Arial" panose="020B0604020202020204" pitchFamily="34" charset="0"/>
            </a:endParaRPr>
          </a:p>
          <a:p>
            <a:pPr marL="342900" indent="-342900">
              <a:lnSpc>
                <a:spcPct val="150000"/>
              </a:lnSpc>
              <a:buFont typeface="Arial" panose="020B0604020202020204" pitchFamily="34" charset="0"/>
              <a:buChar char="•"/>
            </a:pPr>
            <a:endParaRPr lang="en-US" altLang="zh-CN" sz="2400" dirty="0" smtClean="0">
              <a:solidFill>
                <a:srgbClr val="222222"/>
              </a:solidFill>
              <a:latin typeface="Arial" panose="020B0604020202020204" pitchFamily="34" charset="0"/>
            </a:endParaRPr>
          </a:p>
          <a:p>
            <a:pPr marL="342900" indent="-342900">
              <a:lnSpc>
                <a:spcPct val="150000"/>
              </a:lnSpc>
              <a:buFont typeface="Arial" panose="020B0604020202020204" pitchFamily="34" charset="0"/>
              <a:buChar char="•"/>
            </a:pPr>
            <a:r>
              <a:rPr lang="en-US" altLang="zh-CN" sz="2400" dirty="0" smtClean="0">
                <a:solidFill>
                  <a:srgbClr val="222222"/>
                </a:solidFill>
                <a:latin typeface="Arial" panose="020B0604020202020204" pitchFamily="34" charset="0"/>
              </a:rPr>
              <a:t>This </a:t>
            </a:r>
            <a:r>
              <a:rPr lang="en-US" altLang="zh-CN" sz="2400" dirty="0">
                <a:solidFill>
                  <a:srgbClr val="222222"/>
                </a:solidFill>
                <a:latin typeface="Arial" panose="020B0604020202020204" pitchFamily="34" charset="0"/>
              </a:rPr>
              <a:t>effect is the predominant source of fluctuations in the CMB for angular scales above about ten </a:t>
            </a:r>
            <a:r>
              <a:rPr lang="en-US" altLang="zh-CN" sz="2400" dirty="0" smtClean="0">
                <a:solidFill>
                  <a:srgbClr val="222222"/>
                </a:solidFill>
                <a:latin typeface="Arial" panose="020B0604020202020204" pitchFamily="34" charset="0"/>
              </a:rPr>
              <a:t>degrees</a:t>
            </a:r>
          </a:p>
          <a:p>
            <a:pPr marL="342900" indent="-342900">
              <a:lnSpc>
                <a:spcPct val="150000"/>
              </a:lnSpc>
              <a:buFont typeface="Arial" panose="020B0604020202020204" pitchFamily="34" charset="0"/>
              <a:buChar char="•"/>
            </a:pPr>
            <a:endParaRPr lang="en-US" altLang="zh-CN" sz="2400" b="1" dirty="0" smtClean="0">
              <a:solidFill>
                <a:srgbClr val="222222"/>
              </a:solidFill>
              <a:latin typeface="Arial" panose="020B0604020202020204" pitchFamily="34" charset="0"/>
              <a:ea typeface="华文宋体" panose="02010600040101010101" pitchFamily="2" charset="-122"/>
            </a:endParaRPr>
          </a:p>
          <a:p>
            <a:pPr marL="342900" indent="-342900">
              <a:lnSpc>
                <a:spcPct val="150000"/>
              </a:lnSpc>
              <a:buFont typeface="Arial" panose="020B0604020202020204" pitchFamily="34" charset="0"/>
              <a:buChar char="•"/>
            </a:pPr>
            <a:r>
              <a:rPr lang="en-US" altLang="zh-CN" sz="2400" b="1" dirty="0">
                <a:latin typeface="华文宋体" panose="02010600040101010101" pitchFamily="2" charset="-122"/>
                <a:ea typeface="华文宋体" panose="02010600040101010101" pitchFamily="2" charset="-122"/>
              </a:rPr>
              <a:t>CMB</a:t>
            </a:r>
            <a:r>
              <a:rPr lang="en-US" altLang="zh-CN" sz="2400" b="1" dirty="0" smtClean="0">
                <a:solidFill>
                  <a:srgbClr val="222222"/>
                </a:solidFill>
                <a:latin typeface="Arial" panose="020B0604020202020204" pitchFamily="34" charset="0"/>
                <a:ea typeface="华文宋体" panose="02010600040101010101" pitchFamily="2" charset="-122"/>
              </a:rPr>
              <a:t> </a:t>
            </a:r>
            <a:r>
              <a:rPr lang="zh-CN" altLang="en-US" sz="2400" b="1" dirty="0" smtClean="0">
                <a:solidFill>
                  <a:srgbClr val="222222"/>
                </a:solidFill>
                <a:latin typeface="Arial" panose="020B0604020202020204" pitchFamily="34" charset="0"/>
                <a:ea typeface="华文宋体" panose="02010600040101010101" pitchFamily="2" charset="-122"/>
              </a:rPr>
              <a:t>光子被引力红移导致的</a:t>
            </a:r>
            <a:r>
              <a:rPr lang="en-US" altLang="zh-CN" sz="2400" b="1" dirty="0">
                <a:latin typeface="华文宋体" panose="02010600040101010101" pitchFamily="2" charset="-122"/>
                <a:ea typeface="华文宋体" panose="02010600040101010101" pitchFamily="2" charset="-122"/>
              </a:rPr>
              <a:t>CMB</a:t>
            </a:r>
            <a:r>
              <a:rPr lang="zh-CN" altLang="en-US" sz="2400" b="1" dirty="0" smtClean="0">
                <a:solidFill>
                  <a:srgbClr val="222222"/>
                </a:solidFill>
                <a:latin typeface="Arial" panose="020B0604020202020204" pitchFamily="34" charset="0"/>
                <a:ea typeface="华文宋体" panose="02010600040101010101" pitchFamily="2" charset="-122"/>
              </a:rPr>
              <a:t> 谱各向异性。</a:t>
            </a:r>
            <a:endParaRPr lang="en-US" altLang="zh-CN" sz="2400" b="1" dirty="0" smtClean="0">
              <a:solidFill>
                <a:srgbClr val="222222"/>
              </a:solidFill>
              <a:latin typeface="Arial" panose="020B0604020202020204" pitchFamily="34" charset="0"/>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在</a:t>
            </a:r>
            <a:r>
              <a:rPr lang="en-US" altLang="zh-CN" sz="2400" b="1" dirty="0" smtClean="0">
                <a:latin typeface="华文宋体" panose="02010600040101010101" pitchFamily="2" charset="-122"/>
                <a:ea typeface="华文宋体" panose="02010600040101010101" pitchFamily="2" charset="-122"/>
              </a:rPr>
              <a:t>10</a:t>
            </a:r>
            <a:r>
              <a:rPr lang="zh-CN" altLang="en-US" sz="2400" b="1" dirty="0" smtClean="0">
                <a:latin typeface="华文宋体" panose="02010600040101010101" pitchFamily="2" charset="-122"/>
                <a:ea typeface="华文宋体" panose="02010600040101010101" pitchFamily="2" charset="-122"/>
              </a:rPr>
              <a:t>度以上，</a:t>
            </a:r>
            <a:r>
              <a:rPr lang="en-US" altLang="zh-CN" sz="2400" b="1" dirty="0" smtClean="0">
                <a:latin typeface="华文宋体" panose="02010600040101010101" pitchFamily="2" charset="-122"/>
                <a:ea typeface="华文宋体" panose="02010600040101010101" pitchFamily="2" charset="-122"/>
              </a:rPr>
              <a:t>SW</a:t>
            </a:r>
            <a:r>
              <a:rPr lang="zh-CN" altLang="en-US" sz="2400" b="1" dirty="0" smtClean="0">
                <a:latin typeface="华文宋体" panose="02010600040101010101" pitchFamily="2" charset="-122"/>
                <a:ea typeface="华文宋体" panose="02010600040101010101" pitchFamily="2" charset="-122"/>
              </a:rPr>
              <a:t>效应是</a:t>
            </a:r>
            <a:r>
              <a:rPr lang="en-US" altLang="zh-CN" sz="2400" b="1" dirty="0" smtClean="0">
                <a:latin typeface="华文宋体" panose="02010600040101010101" pitchFamily="2" charset="-122"/>
                <a:ea typeface="华文宋体" panose="02010600040101010101" pitchFamily="2" charset="-122"/>
              </a:rPr>
              <a:t>CMB</a:t>
            </a:r>
            <a:r>
              <a:rPr lang="zh-CN" altLang="en-US" sz="2400" b="1" dirty="0" smtClean="0">
                <a:latin typeface="华文宋体" panose="02010600040101010101" pitchFamily="2" charset="-122"/>
                <a:ea typeface="华文宋体" panose="02010600040101010101" pitchFamily="2" charset="-122"/>
              </a:rPr>
              <a:t>各向异性的主要原因。</a:t>
            </a:r>
            <a:endParaRPr lang="en-US" altLang="zh-CN"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95288859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Non-Integrated SW effect</a:t>
            </a:r>
            <a:endParaRPr lang="en-US" altLang="zh-CN" b="1" dirty="0">
              <a:latin typeface="华文宋体" panose="02010600040101010101" pitchFamily="2" charset="-122"/>
              <a:ea typeface="华文宋体" panose="02010600040101010101" pitchFamily="2" charset="-122"/>
            </a:endParaRPr>
          </a:p>
          <a:p>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31985" y="1452781"/>
            <a:ext cx="5073161" cy="500983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solidFill>
                  <a:srgbClr val="222222"/>
                </a:solidFill>
                <a:latin typeface="Arial" panose="020B0604020202020204" pitchFamily="34" charset="0"/>
              </a:rPr>
              <a:t>The non-integrated Sachs–Wolfe effect is caused by </a:t>
            </a:r>
            <a:r>
              <a:rPr lang="en-US" altLang="zh-CN" sz="2400" b="1" dirty="0">
                <a:solidFill>
                  <a:srgbClr val="222222"/>
                </a:solidFill>
                <a:latin typeface="Arial" panose="020B0604020202020204" pitchFamily="34" charset="0"/>
              </a:rPr>
              <a:t>gravitational redshift </a:t>
            </a:r>
            <a:r>
              <a:rPr lang="en-US" altLang="zh-CN" sz="2400" dirty="0">
                <a:solidFill>
                  <a:srgbClr val="222222"/>
                </a:solidFill>
                <a:latin typeface="Arial" panose="020B0604020202020204" pitchFamily="34" charset="0"/>
              </a:rPr>
              <a:t>occurring at the </a:t>
            </a:r>
            <a:r>
              <a:rPr lang="en-US" altLang="zh-CN" sz="2400" b="1" dirty="0">
                <a:latin typeface="Arial" panose="020B0604020202020204" pitchFamily="34" charset="0"/>
              </a:rPr>
              <a:t>surface of last scattering</a:t>
            </a:r>
            <a:r>
              <a:rPr lang="en-US" altLang="zh-CN" sz="2400" dirty="0">
                <a:solidFill>
                  <a:srgbClr val="222222"/>
                </a:solidFill>
                <a:latin typeface="Arial" panose="020B0604020202020204" pitchFamily="34" charset="0"/>
              </a:rPr>
              <a:t>. </a:t>
            </a:r>
            <a:endParaRPr lang="en-US" altLang="zh-CN" sz="2400" dirty="0" smtClean="0">
              <a:solidFill>
                <a:srgbClr val="222222"/>
              </a:solidFill>
              <a:latin typeface="Arial" panose="020B0604020202020204" pitchFamily="34" charset="0"/>
            </a:endParaRPr>
          </a:p>
          <a:p>
            <a:pPr marL="342900" indent="-342900">
              <a:lnSpc>
                <a:spcPct val="150000"/>
              </a:lnSpc>
              <a:buFont typeface="Arial" panose="020B0604020202020204" pitchFamily="34" charset="0"/>
              <a:buChar char="•"/>
            </a:pPr>
            <a:endParaRPr lang="en-US" altLang="zh-CN" sz="2400" dirty="0">
              <a:solidFill>
                <a:srgbClr val="222222"/>
              </a:solidFill>
              <a:latin typeface="Arial" panose="020B0604020202020204" pitchFamily="34" charset="0"/>
            </a:endParaRPr>
          </a:p>
          <a:p>
            <a:pPr marL="342900" indent="-342900">
              <a:lnSpc>
                <a:spcPct val="150000"/>
              </a:lnSpc>
              <a:buFont typeface="Arial" panose="020B0604020202020204" pitchFamily="34" charset="0"/>
              <a:buChar char="•"/>
            </a:pPr>
            <a:r>
              <a:rPr lang="en-US" altLang="zh-CN" sz="2400" dirty="0" smtClean="0">
                <a:solidFill>
                  <a:srgbClr val="222222"/>
                </a:solidFill>
                <a:latin typeface="Arial" panose="020B0604020202020204" pitchFamily="34" charset="0"/>
              </a:rPr>
              <a:t>The </a:t>
            </a:r>
            <a:r>
              <a:rPr lang="en-US" altLang="zh-CN" sz="2400" dirty="0">
                <a:solidFill>
                  <a:srgbClr val="222222"/>
                </a:solidFill>
                <a:latin typeface="Arial" panose="020B0604020202020204" pitchFamily="34" charset="0"/>
              </a:rPr>
              <a:t>effect is not constant across the sky due to differences in the matter/energy density at the time of last scattering</a:t>
            </a:r>
            <a:r>
              <a:rPr lang="en-US" altLang="zh-CN" sz="2400" dirty="0" smtClean="0">
                <a:solidFill>
                  <a:srgbClr val="222222"/>
                </a:solidFill>
                <a:latin typeface="Arial" panose="020B0604020202020204" pitchFamily="34" charset="0"/>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685" y="1573823"/>
            <a:ext cx="4352192" cy="4352192"/>
          </a:xfrm>
          <a:prstGeom prst="rect">
            <a:avLst/>
          </a:prstGeom>
        </p:spPr>
      </p:pic>
    </p:spTree>
    <p:extLst>
      <p:ext uri="{BB962C8B-B14F-4D97-AF65-F5344CB8AC3E}">
        <p14:creationId xmlns:p14="http://schemas.microsoft.com/office/powerpoint/2010/main" val="318630722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ISW</a:t>
            </a:r>
            <a:r>
              <a:rPr lang="zh-CN" altLang="en-US" b="1" dirty="0" smtClean="0">
                <a:latin typeface="华文宋体" panose="02010600040101010101" pitchFamily="2" charset="-122"/>
                <a:ea typeface="华文宋体" panose="02010600040101010101" pitchFamily="2" charset="-122"/>
              </a:rPr>
              <a:t>效应简介（</a:t>
            </a:r>
            <a:r>
              <a:rPr lang="en-US" altLang="zh-CN" b="1" dirty="0" smtClean="0">
                <a:latin typeface="华文宋体" panose="02010600040101010101" pitchFamily="2" charset="-122"/>
                <a:ea typeface="华文宋体" panose="02010600040101010101" pitchFamily="2" charset="-122"/>
              </a:rPr>
              <a:t> Integrated SW effect</a:t>
            </a:r>
            <a:r>
              <a:rPr lang="zh-CN" altLang="en-US" b="1" dirty="0" smtClean="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931985" y="1452781"/>
            <a:ext cx="6365630" cy="517064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smtClean="0">
                <a:latin typeface="Arial" panose="020B0604020202020204" pitchFamily="34" charset="0"/>
              </a:rPr>
              <a:t>The </a:t>
            </a:r>
            <a:r>
              <a:rPr lang="en-US" altLang="zh-CN" sz="2000" dirty="0">
                <a:latin typeface="Arial" panose="020B0604020202020204" pitchFamily="34" charset="0"/>
              </a:rPr>
              <a:t>integrated Sachs–Wolfe (ISW) effect is also caused by gravitational </a:t>
            </a:r>
            <a:r>
              <a:rPr lang="en-US" altLang="zh-CN" sz="2000" dirty="0" smtClean="0">
                <a:latin typeface="Arial" panose="020B0604020202020204" pitchFamily="34" charset="0"/>
              </a:rPr>
              <a:t>redshift. </a:t>
            </a:r>
            <a:endParaRPr lang="en-US" altLang="zh-CN" sz="2000" dirty="0">
              <a:latin typeface="Arial" panose="020B0604020202020204" pitchFamily="34" charset="0"/>
            </a:endParaRPr>
          </a:p>
          <a:p>
            <a:pPr marL="342900" indent="-342900">
              <a:lnSpc>
                <a:spcPct val="150000"/>
              </a:lnSpc>
              <a:buFont typeface="Arial" panose="020B0604020202020204" pitchFamily="34" charset="0"/>
              <a:buChar char="•"/>
            </a:pPr>
            <a:r>
              <a:rPr lang="en-US" altLang="zh-CN" sz="2000" dirty="0" smtClean="0">
                <a:latin typeface="Arial" panose="020B0604020202020204" pitchFamily="34" charset="0"/>
              </a:rPr>
              <a:t>If the Universe is dominated by matter, then large-scale gravitational potential energy wells and hills do not evolve significantly. If </a:t>
            </a:r>
            <a:r>
              <a:rPr lang="en-US" altLang="zh-CN" sz="2000" dirty="0">
                <a:latin typeface="Arial" panose="020B0604020202020204" pitchFamily="34" charset="0"/>
              </a:rPr>
              <a:t>the Universe is dominated by </a:t>
            </a:r>
            <a:r>
              <a:rPr lang="en-US" altLang="zh-CN" sz="2000" b="1" dirty="0">
                <a:latin typeface="Arial" panose="020B0604020202020204" pitchFamily="34" charset="0"/>
              </a:rPr>
              <a:t>radiation</a:t>
            </a:r>
            <a:r>
              <a:rPr lang="en-US" altLang="zh-CN" sz="2000" dirty="0">
                <a:latin typeface="Arial" panose="020B0604020202020204" pitchFamily="34" charset="0"/>
              </a:rPr>
              <a:t>, or by </a:t>
            </a:r>
            <a:r>
              <a:rPr lang="en-US" altLang="zh-CN" sz="2000" b="1" dirty="0">
                <a:latin typeface="Arial" panose="020B0604020202020204" pitchFamily="34" charset="0"/>
              </a:rPr>
              <a:t>dark</a:t>
            </a:r>
            <a:r>
              <a:rPr lang="en-US" altLang="zh-CN" sz="2000" dirty="0">
                <a:latin typeface="Arial" panose="020B0604020202020204" pitchFamily="34" charset="0"/>
              </a:rPr>
              <a:t> </a:t>
            </a:r>
            <a:r>
              <a:rPr lang="en-US" altLang="zh-CN" sz="2000" b="1" dirty="0">
                <a:latin typeface="Arial" panose="020B0604020202020204" pitchFamily="34" charset="0"/>
              </a:rPr>
              <a:t>energy</a:t>
            </a:r>
            <a:r>
              <a:rPr lang="en-US" altLang="zh-CN" sz="2000" dirty="0">
                <a:latin typeface="Arial" panose="020B0604020202020204" pitchFamily="34" charset="0"/>
              </a:rPr>
              <a:t>, large-scale </a:t>
            </a:r>
            <a:r>
              <a:rPr lang="en-US" altLang="zh-CN" sz="2000" b="1" dirty="0">
                <a:latin typeface="Arial" panose="020B0604020202020204" pitchFamily="34" charset="0"/>
              </a:rPr>
              <a:t>gravitational</a:t>
            </a:r>
            <a:r>
              <a:rPr lang="en-US" altLang="zh-CN" sz="2000" dirty="0">
                <a:latin typeface="Arial" panose="020B0604020202020204" pitchFamily="34" charset="0"/>
              </a:rPr>
              <a:t> </a:t>
            </a:r>
            <a:r>
              <a:rPr lang="en-US" altLang="zh-CN" sz="2000" b="1" dirty="0">
                <a:latin typeface="Arial" panose="020B0604020202020204" pitchFamily="34" charset="0"/>
              </a:rPr>
              <a:t>potential</a:t>
            </a:r>
            <a:r>
              <a:rPr lang="en-US" altLang="zh-CN" sz="2000" dirty="0">
                <a:latin typeface="Arial" panose="020B0604020202020204" pitchFamily="34" charset="0"/>
              </a:rPr>
              <a:t> </a:t>
            </a:r>
            <a:r>
              <a:rPr lang="en-US" altLang="zh-CN" sz="2000" b="1" dirty="0">
                <a:latin typeface="Arial" panose="020B0604020202020204" pitchFamily="34" charset="0"/>
              </a:rPr>
              <a:t>energy</a:t>
            </a:r>
            <a:r>
              <a:rPr lang="en-US" altLang="zh-CN" sz="2000" dirty="0">
                <a:latin typeface="Arial" panose="020B0604020202020204" pitchFamily="34" charset="0"/>
              </a:rPr>
              <a:t> wells and </a:t>
            </a:r>
            <a:r>
              <a:rPr lang="en-US" altLang="zh-CN" sz="2000" dirty="0" smtClean="0">
                <a:latin typeface="Arial" panose="020B0604020202020204" pitchFamily="34" charset="0"/>
              </a:rPr>
              <a:t>hills evolve significantly with time, </a:t>
            </a:r>
            <a:r>
              <a:rPr lang="en-US" altLang="zh-CN" sz="2000" dirty="0">
                <a:latin typeface="Arial" panose="020B0604020202020204" pitchFamily="34" charset="0"/>
              </a:rPr>
              <a:t>subtly changing the energy of photons passing through them</a:t>
            </a:r>
            <a:r>
              <a:rPr lang="en-US" altLang="zh-CN" sz="2000" dirty="0" smtClean="0">
                <a:latin typeface="Arial" panose="020B0604020202020204" pitchFamily="34" charset="0"/>
              </a:rPr>
              <a:t>.</a:t>
            </a:r>
          </a:p>
          <a:p>
            <a:pPr marL="342900" indent="-342900">
              <a:lnSpc>
                <a:spcPct val="150000"/>
              </a:lnSpc>
              <a:buFont typeface="Arial" panose="020B0604020202020204" pitchFamily="34" charset="0"/>
              <a:buChar char="•"/>
            </a:pPr>
            <a:r>
              <a:rPr lang="zh-CN" altLang="en-US" sz="2000" b="1" dirty="0" smtClean="0">
                <a:latin typeface="黑体" panose="02010609060101010101" pitchFamily="49" charset="-122"/>
                <a:ea typeface="黑体" panose="02010609060101010101" pitchFamily="49" charset="-122"/>
              </a:rPr>
              <a:t>引力势的</a:t>
            </a:r>
            <a:r>
              <a:rPr lang="zh-CN" altLang="en-US" sz="2000" b="1" dirty="0">
                <a:latin typeface="黑体" panose="02010609060101010101" pitchFamily="49" charset="-122"/>
                <a:ea typeface="黑体" panose="02010609060101010101" pitchFamily="49" charset="-122"/>
              </a:rPr>
              <a:t>演化导致</a:t>
            </a:r>
            <a:r>
              <a:rPr lang="zh-CN" altLang="en-US" sz="2000" b="1" dirty="0" smtClean="0">
                <a:latin typeface="黑体" panose="02010609060101010101" pitchFamily="49" charset="-122"/>
                <a:ea typeface="黑体" panose="02010609060101010101" pitchFamily="49" charset="-122"/>
              </a:rPr>
              <a:t>通过的</a:t>
            </a:r>
            <a:r>
              <a:rPr lang="en-US" altLang="zh-CN" sz="2000" b="1" dirty="0" smtClean="0">
                <a:latin typeface="黑体" panose="02010609060101010101" pitchFamily="49" charset="-122"/>
                <a:ea typeface="黑体" panose="02010609060101010101" pitchFamily="49" charset="-122"/>
              </a:rPr>
              <a:t>CMB</a:t>
            </a:r>
            <a:r>
              <a:rPr lang="zh-CN" altLang="en-US" sz="2000" b="1" dirty="0" smtClean="0">
                <a:latin typeface="黑体" panose="02010609060101010101" pitchFamily="49" charset="-122"/>
                <a:ea typeface="黑体" panose="02010609060101010101" pitchFamily="49" charset="-122"/>
              </a:rPr>
              <a:t>光子能量发生变化，称为</a:t>
            </a:r>
            <a:r>
              <a:rPr lang="en-US" altLang="zh-CN" sz="2000" b="1" dirty="0" smtClean="0">
                <a:latin typeface="黑体" panose="02010609060101010101" pitchFamily="49" charset="-122"/>
                <a:ea typeface="黑体" panose="02010609060101010101" pitchFamily="49" charset="-122"/>
              </a:rPr>
              <a:t>ISW</a:t>
            </a:r>
            <a:r>
              <a:rPr lang="zh-CN" altLang="en-US" sz="2000" b="1" dirty="0">
                <a:latin typeface="黑体" panose="02010609060101010101" pitchFamily="49" charset="-122"/>
                <a:ea typeface="黑体" panose="02010609060101010101" pitchFamily="49" charset="-122"/>
              </a:rPr>
              <a:t>效应。在</a:t>
            </a:r>
            <a:r>
              <a:rPr lang="zh-CN" altLang="en-US" sz="2000" b="1" dirty="0" smtClean="0">
                <a:latin typeface="黑体" panose="02010609060101010101" pitchFamily="49" charset="-122"/>
                <a:ea typeface="黑体" panose="02010609060101010101" pitchFamily="49" charset="-122"/>
              </a:rPr>
              <a:t>辐射或暗</a:t>
            </a:r>
            <a:r>
              <a:rPr lang="zh-CN" altLang="en-US" sz="2000" b="1" dirty="0">
                <a:latin typeface="黑体" panose="02010609060101010101" pitchFamily="49" charset="-122"/>
                <a:ea typeface="黑体" panose="02010609060101010101" pitchFamily="49" charset="-122"/>
              </a:rPr>
              <a:t>能量主导的宇宙</a:t>
            </a:r>
            <a:r>
              <a:rPr lang="zh-CN" altLang="en-US" sz="2000" b="1" dirty="0" smtClean="0">
                <a:latin typeface="黑体" panose="02010609060101010101" pitchFamily="49" charset="-122"/>
                <a:ea typeface="黑体" panose="02010609060101010101" pitchFamily="49" charset="-122"/>
              </a:rPr>
              <a:t>中可发生。</a:t>
            </a:r>
            <a:endParaRPr lang="en-US" altLang="zh-CN" sz="2000" b="1" dirty="0">
              <a:latin typeface="黑体" panose="02010609060101010101" pitchFamily="49" charset="-122"/>
              <a:ea typeface="黑体" panose="02010609060101010101" pitchFamily="49" charset="-122"/>
            </a:endParaRPr>
          </a:p>
        </p:txBody>
      </p:sp>
      <p:grpSp>
        <p:nvGrpSpPr>
          <p:cNvPr id="9" name="组合 8"/>
          <p:cNvGrpSpPr/>
          <p:nvPr/>
        </p:nvGrpSpPr>
        <p:grpSpPr>
          <a:xfrm>
            <a:off x="7554424" y="2350478"/>
            <a:ext cx="4486275" cy="3124200"/>
            <a:chOff x="7554424" y="2350478"/>
            <a:chExt cx="4486275" cy="312420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424" y="2350478"/>
              <a:ext cx="4486275" cy="3124200"/>
            </a:xfrm>
            <a:prstGeom prst="rect">
              <a:avLst/>
            </a:prstGeom>
          </p:spPr>
        </p:pic>
        <p:pic>
          <p:nvPicPr>
            <p:cNvPr id="2" name="图片 1"/>
            <p:cNvPicPr>
              <a:picLocks noChangeAspect="1"/>
            </p:cNvPicPr>
            <p:nvPr/>
          </p:nvPicPr>
          <p:blipFill>
            <a:blip r:embed="rId3"/>
            <a:stretch>
              <a:fillRect/>
            </a:stretch>
          </p:blipFill>
          <p:spPr>
            <a:xfrm>
              <a:off x="8168041" y="4189520"/>
              <a:ext cx="304826" cy="342930"/>
            </a:xfrm>
            <a:prstGeom prst="rect">
              <a:avLst/>
            </a:prstGeom>
          </p:spPr>
        </p:pic>
        <p:pic>
          <p:nvPicPr>
            <p:cNvPr id="6" name="图片 5"/>
            <p:cNvPicPr>
              <a:picLocks noChangeAspect="1"/>
            </p:cNvPicPr>
            <p:nvPr/>
          </p:nvPicPr>
          <p:blipFill>
            <a:blip r:embed="rId3"/>
            <a:stretch>
              <a:fillRect/>
            </a:stretch>
          </p:blipFill>
          <p:spPr>
            <a:xfrm>
              <a:off x="8320453" y="3805336"/>
              <a:ext cx="621323" cy="502896"/>
            </a:xfrm>
            <a:prstGeom prst="rect">
              <a:avLst/>
            </a:prstGeom>
          </p:spPr>
        </p:pic>
      </p:grpSp>
    </p:spTree>
    <p:extLst>
      <p:ext uri="{BB962C8B-B14F-4D97-AF65-F5344CB8AC3E}">
        <p14:creationId xmlns:p14="http://schemas.microsoft.com/office/powerpoint/2010/main" val="193099580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ISW</a:t>
            </a:r>
            <a:r>
              <a:rPr lang="zh-CN" altLang="en-US" b="1" dirty="0" smtClean="0">
                <a:latin typeface="华文宋体" panose="02010600040101010101" pitchFamily="2" charset="-122"/>
                <a:ea typeface="华文宋体" panose="02010600040101010101" pitchFamily="2" charset="-122"/>
              </a:rPr>
              <a:t>效应简介（</a:t>
            </a:r>
            <a:r>
              <a:rPr lang="en-US" altLang="zh-CN" b="1" dirty="0" smtClean="0">
                <a:latin typeface="华文宋体" panose="02010600040101010101" pitchFamily="2" charset="-122"/>
                <a:ea typeface="华文宋体" panose="02010600040101010101" pitchFamily="2" charset="-122"/>
              </a:rPr>
              <a:t> Integrated SW effect</a:t>
            </a:r>
            <a:r>
              <a:rPr lang="zh-CN" altLang="en-US" b="1" dirty="0" smtClean="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771525" y="5087612"/>
            <a:ext cx="5565553" cy="1169358"/>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5" y="1890010"/>
            <a:ext cx="5416735" cy="270836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395" y="1220939"/>
            <a:ext cx="7925315" cy="4723314"/>
          </a:xfrm>
          <a:prstGeom prst="rect">
            <a:avLst/>
          </a:prstGeom>
        </p:spPr>
      </p:pic>
      <p:sp>
        <p:nvSpPr>
          <p:cNvPr id="9" name="矩形 8"/>
          <p:cNvSpPr/>
          <p:nvPr/>
        </p:nvSpPr>
        <p:spPr>
          <a:xfrm>
            <a:off x="7396437" y="6043274"/>
            <a:ext cx="2492990" cy="646331"/>
          </a:xfrm>
          <a:prstGeom prst="rect">
            <a:avLst/>
          </a:prstGeom>
        </p:spPr>
        <p:txBody>
          <a:bodyPr wrap="none">
            <a:spAutoFit/>
          </a:bodyPr>
          <a:lstStyle/>
          <a:p>
            <a:pPr algn="ctr"/>
            <a:r>
              <a:rPr lang="zh-CN" altLang="en-US" dirty="0" smtClean="0">
                <a:latin typeface="黑体" panose="02010609060101010101" pitchFamily="49" charset="-122"/>
                <a:ea typeface="黑体" panose="02010609060101010101" pitchFamily="49" charset="-122"/>
              </a:rPr>
              <a:t>这里的上翘是</a:t>
            </a:r>
            <a:r>
              <a:rPr lang="en-US" altLang="zh-CN" dirty="0" smtClean="0">
                <a:latin typeface="黑体" panose="02010609060101010101" pitchFamily="49" charset="-122"/>
                <a:ea typeface="黑体" panose="02010609060101010101" pitchFamily="49" charset="-122"/>
              </a:rPr>
              <a:t>ISW</a:t>
            </a:r>
            <a:r>
              <a:rPr lang="zh-CN" altLang="en-US" dirty="0" smtClean="0">
                <a:latin typeface="黑体" panose="02010609060101010101" pitchFamily="49" charset="-122"/>
                <a:ea typeface="黑体" panose="02010609060101010101" pitchFamily="49" charset="-122"/>
              </a:rPr>
              <a:t>效应</a:t>
            </a:r>
            <a:endParaRPr lang="en-US" altLang="zh-CN" dirty="0" smtClean="0">
              <a:latin typeface="黑体" panose="02010609060101010101" pitchFamily="49" charset="-122"/>
              <a:ea typeface="黑体" panose="02010609060101010101" pitchFamily="49" charset="-122"/>
            </a:endParaRPr>
          </a:p>
          <a:p>
            <a:pPr algn="ctr"/>
            <a:r>
              <a:rPr lang="zh-CN" altLang="en-US" dirty="0" smtClean="0">
                <a:latin typeface="黑体" panose="02010609060101010101" pitchFamily="49" charset="-122"/>
                <a:ea typeface="黑体" panose="02010609060101010101" pitchFamily="49" charset="-122"/>
              </a:rPr>
              <a:t>产生的</a:t>
            </a:r>
            <a:r>
              <a:rPr lang="zh-CN" altLang="en-US" dirty="0">
                <a:latin typeface="黑体" panose="02010609060101010101" pitchFamily="49" charset="-122"/>
                <a:ea typeface="黑体" panose="02010609060101010101" pitchFamily="49" charset="-122"/>
              </a:rPr>
              <a:t>大尺度</a:t>
            </a:r>
            <a:r>
              <a:rPr lang="zh-CN" altLang="en-US" dirty="0" smtClean="0">
                <a:latin typeface="黑体" panose="02010609060101010101" pitchFamily="49" charset="-122"/>
                <a:ea typeface="黑体" panose="02010609060101010101" pitchFamily="49" charset="-122"/>
              </a:rPr>
              <a:t>各向异性</a:t>
            </a:r>
            <a:endParaRPr lang="zh-CN" altLang="en-US" dirty="0">
              <a:latin typeface="黑体" panose="02010609060101010101" pitchFamily="49" charset="-122"/>
              <a:ea typeface="黑体" panose="02010609060101010101" pitchFamily="49" charset="-122"/>
            </a:endParaRPr>
          </a:p>
        </p:txBody>
      </p:sp>
      <p:sp>
        <p:nvSpPr>
          <p:cNvPr id="10" name="下箭头 9"/>
          <p:cNvSpPr/>
          <p:nvPr/>
        </p:nvSpPr>
        <p:spPr>
          <a:xfrm rot="10800000">
            <a:off x="8453241" y="5087612"/>
            <a:ext cx="379379" cy="787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798138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SZ</a:t>
            </a:r>
            <a:r>
              <a:rPr lang="zh-CN" altLang="en-US" b="1" dirty="0" smtClean="0">
                <a:latin typeface="华文宋体" panose="02010600040101010101" pitchFamily="2" charset="-122"/>
                <a:ea typeface="华文宋体" panose="02010600040101010101" pitchFamily="2" charset="-122"/>
              </a:rPr>
              <a:t>效应简介（取自</a:t>
            </a:r>
            <a:r>
              <a:rPr lang="en-US" altLang="zh-CN" b="1" dirty="0" err="1" smtClean="0">
                <a:latin typeface="华文宋体" panose="02010600040101010101" pitchFamily="2" charset="-122"/>
                <a:ea typeface="华文宋体" panose="02010600040101010101" pitchFamily="2" charset="-122"/>
              </a:rPr>
              <a:t>wikipedia</a:t>
            </a:r>
            <a:r>
              <a:rPr lang="zh-CN" altLang="en-US" b="1" dirty="0" smtClean="0">
                <a:latin typeface="华文宋体" panose="02010600040101010101" pitchFamily="2" charset="-122"/>
                <a:ea typeface="华文宋体" panose="02010600040101010101" pitchFamily="2" charset="-122"/>
              </a:rPr>
              <a:t>）</a:t>
            </a:r>
            <a:endParaRPr lang="en-US" altLang="zh-CN" b="1" dirty="0" smtClean="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	https</a:t>
            </a:r>
            <a:r>
              <a:rPr lang="en-US" altLang="zh-CN" sz="2400" b="1" dirty="0">
                <a:latin typeface="华文宋体" panose="02010600040101010101" pitchFamily="2" charset="-122"/>
                <a:ea typeface="华文宋体" panose="02010600040101010101" pitchFamily="2" charset="-122"/>
              </a:rPr>
              <a:t>://en.wikipedia.org/wiki/Sunyaev%E2%80%93Zel%27dovich_effect</a:t>
            </a:r>
          </a:p>
          <a:p>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005192" y="1390100"/>
            <a:ext cx="10348608" cy="4561249"/>
          </a:xfrm>
          <a:prstGeom prst="rect">
            <a:avLst/>
          </a:prstGeom>
        </p:spPr>
        <p:txBody>
          <a:bodyPr wrap="square">
            <a:spAutoFit/>
          </a:bodyPr>
          <a:lstStyle/>
          <a:p>
            <a:pPr>
              <a:lnSpc>
                <a:spcPct val="110000"/>
              </a:lnSpc>
            </a:pPr>
            <a:endParaRPr lang="en-US" altLang="zh-CN" sz="2400" dirty="0" smtClean="0">
              <a:solidFill>
                <a:srgbClr val="222222"/>
              </a:solidFill>
              <a:latin typeface="Times New Roman" panose="02020603050405020304" pitchFamily="18" charset="0"/>
              <a:cs typeface="Times New Roman" panose="02020603050405020304" pitchFamily="18" charset="0"/>
            </a:endParaRPr>
          </a:p>
          <a:p>
            <a:pPr>
              <a:lnSpc>
                <a:spcPct val="110000"/>
              </a:lnSpc>
            </a:pPr>
            <a:r>
              <a:rPr lang="en-US" altLang="zh-CN" sz="2400" dirty="0" smtClean="0">
                <a:solidFill>
                  <a:srgbClr val="222222"/>
                </a:solidFill>
                <a:latin typeface="Times New Roman" panose="02020603050405020304" pitchFamily="18" charset="0"/>
                <a:cs typeface="Times New Roman" panose="02020603050405020304" pitchFamily="18" charset="0"/>
              </a:rPr>
              <a:t>The</a:t>
            </a:r>
            <a:r>
              <a:rPr lang="en-US" altLang="zh-CN" sz="2400" dirty="0">
                <a:solidFill>
                  <a:srgbClr val="222222"/>
                </a:solidFill>
                <a:latin typeface="Times New Roman" panose="02020603050405020304" pitchFamily="18" charset="0"/>
                <a:cs typeface="Times New Roman" panose="02020603050405020304" pitchFamily="18" charset="0"/>
              </a:rPr>
              <a:t> </a:t>
            </a:r>
            <a:r>
              <a:rPr lang="en-US" altLang="zh-CN" sz="2400" dirty="0" err="1">
                <a:solidFill>
                  <a:srgbClr val="222222"/>
                </a:solidFill>
                <a:latin typeface="Times New Roman" panose="02020603050405020304" pitchFamily="18" charset="0"/>
                <a:cs typeface="Times New Roman" panose="02020603050405020304" pitchFamily="18" charset="0"/>
              </a:rPr>
              <a:t>Sunyaev</a:t>
            </a:r>
            <a:r>
              <a:rPr lang="en-US" altLang="zh-CN" sz="2400" dirty="0">
                <a:solidFill>
                  <a:srgbClr val="222222"/>
                </a:solidFill>
                <a:latin typeface="Times New Roman" panose="02020603050405020304" pitchFamily="18" charset="0"/>
                <a:cs typeface="Times New Roman" panose="02020603050405020304" pitchFamily="18" charset="0"/>
              </a:rPr>
              <a:t>–</a:t>
            </a:r>
            <a:r>
              <a:rPr lang="en-US" altLang="zh-CN" sz="2400" dirty="0" err="1">
                <a:solidFill>
                  <a:srgbClr val="222222"/>
                </a:solidFill>
                <a:latin typeface="Times New Roman" panose="02020603050405020304" pitchFamily="18" charset="0"/>
                <a:cs typeface="Times New Roman" panose="02020603050405020304" pitchFamily="18" charset="0"/>
              </a:rPr>
              <a:t>Zel'dovich</a:t>
            </a:r>
            <a:r>
              <a:rPr lang="en-US" altLang="zh-CN" sz="2400" dirty="0">
                <a:solidFill>
                  <a:srgbClr val="222222"/>
                </a:solidFill>
                <a:latin typeface="Times New Roman" panose="02020603050405020304" pitchFamily="18" charset="0"/>
                <a:cs typeface="Times New Roman" panose="02020603050405020304" pitchFamily="18" charset="0"/>
              </a:rPr>
              <a:t> effect (named after Rashid </a:t>
            </a:r>
            <a:r>
              <a:rPr lang="en-US" altLang="zh-CN" sz="2400" dirty="0" err="1">
                <a:solidFill>
                  <a:srgbClr val="222222"/>
                </a:solidFill>
                <a:latin typeface="Times New Roman" panose="02020603050405020304" pitchFamily="18" charset="0"/>
                <a:cs typeface="Times New Roman" panose="02020603050405020304" pitchFamily="18" charset="0"/>
              </a:rPr>
              <a:t>Sunyaev</a:t>
            </a:r>
            <a:r>
              <a:rPr lang="en-US" altLang="zh-CN" sz="2400" dirty="0">
                <a:solidFill>
                  <a:srgbClr val="222222"/>
                </a:solidFill>
                <a:latin typeface="Times New Roman" panose="02020603050405020304" pitchFamily="18" charset="0"/>
                <a:cs typeface="Times New Roman" panose="02020603050405020304" pitchFamily="18" charset="0"/>
              </a:rPr>
              <a:t> and </a:t>
            </a:r>
            <a:r>
              <a:rPr lang="en-US" altLang="zh-CN" sz="2400" dirty="0" err="1">
                <a:solidFill>
                  <a:srgbClr val="222222"/>
                </a:solidFill>
                <a:latin typeface="Times New Roman" panose="02020603050405020304" pitchFamily="18" charset="0"/>
                <a:cs typeface="Times New Roman" panose="02020603050405020304" pitchFamily="18" charset="0"/>
              </a:rPr>
              <a:t>Yakov</a:t>
            </a:r>
            <a:r>
              <a:rPr lang="en-US" altLang="zh-CN" sz="2400" dirty="0">
                <a:solidFill>
                  <a:srgbClr val="222222"/>
                </a:solidFill>
                <a:latin typeface="Times New Roman" panose="02020603050405020304" pitchFamily="18" charset="0"/>
                <a:cs typeface="Times New Roman" panose="02020603050405020304" pitchFamily="18" charset="0"/>
              </a:rPr>
              <a:t> B. </a:t>
            </a:r>
            <a:r>
              <a:rPr lang="en-US" altLang="zh-CN" sz="2400" dirty="0" err="1">
                <a:solidFill>
                  <a:srgbClr val="222222"/>
                </a:solidFill>
                <a:latin typeface="Times New Roman" panose="02020603050405020304" pitchFamily="18" charset="0"/>
                <a:cs typeface="Times New Roman" panose="02020603050405020304" pitchFamily="18" charset="0"/>
              </a:rPr>
              <a:t>Zel'dovich</a:t>
            </a:r>
            <a:r>
              <a:rPr lang="en-US" altLang="zh-CN" sz="2400" dirty="0">
                <a:solidFill>
                  <a:srgbClr val="222222"/>
                </a:solidFill>
                <a:latin typeface="Times New Roman" panose="02020603050405020304" pitchFamily="18" charset="0"/>
                <a:cs typeface="Times New Roman" panose="02020603050405020304" pitchFamily="18" charset="0"/>
              </a:rPr>
              <a:t> and often abbreviated as the SZ effect) is the distortion of the cosmic microwave background radiation (CMB) through </a:t>
            </a:r>
            <a:r>
              <a:rPr lang="en-US" altLang="zh-CN" sz="2400" b="1" dirty="0">
                <a:solidFill>
                  <a:srgbClr val="222222"/>
                </a:solidFill>
                <a:latin typeface="Times New Roman" panose="02020603050405020304" pitchFamily="18" charset="0"/>
                <a:cs typeface="Times New Roman" panose="02020603050405020304" pitchFamily="18" charset="0"/>
              </a:rPr>
              <a:t>inverse Compton scattering</a:t>
            </a:r>
            <a:r>
              <a:rPr lang="en-US" altLang="zh-CN" sz="2400" dirty="0">
                <a:solidFill>
                  <a:srgbClr val="222222"/>
                </a:solidFill>
                <a:latin typeface="Times New Roman" panose="02020603050405020304" pitchFamily="18" charset="0"/>
                <a:cs typeface="Times New Roman" panose="02020603050405020304" pitchFamily="18" charset="0"/>
              </a:rPr>
              <a:t> by </a:t>
            </a:r>
            <a:r>
              <a:rPr lang="en-US" altLang="zh-CN" sz="2400" b="1" dirty="0">
                <a:solidFill>
                  <a:srgbClr val="222222"/>
                </a:solidFill>
                <a:latin typeface="Times New Roman" panose="02020603050405020304" pitchFamily="18" charset="0"/>
                <a:cs typeface="Times New Roman" panose="02020603050405020304" pitchFamily="18" charset="0"/>
              </a:rPr>
              <a:t>high energy electrons</a:t>
            </a:r>
            <a:r>
              <a:rPr lang="en-US" altLang="zh-CN" sz="2400" dirty="0">
                <a:solidFill>
                  <a:srgbClr val="222222"/>
                </a:solidFill>
                <a:latin typeface="Times New Roman" panose="02020603050405020304" pitchFamily="18" charset="0"/>
                <a:cs typeface="Times New Roman" panose="02020603050405020304" pitchFamily="18" charset="0"/>
              </a:rPr>
              <a:t> in galaxy clusters, in which the low energy CMB photons receive an average energy boost during collision with the high energy cluster electrons. </a:t>
            </a:r>
            <a:endParaRPr lang="en-US" altLang="zh-CN" sz="2400" dirty="0" smtClean="0">
              <a:solidFill>
                <a:srgbClr val="222222"/>
              </a:solidFill>
              <a:latin typeface="Times New Roman" panose="02020603050405020304" pitchFamily="18" charset="0"/>
              <a:cs typeface="Times New Roman" panose="02020603050405020304" pitchFamily="18" charset="0"/>
            </a:endParaRPr>
          </a:p>
          <a:p>
            <a:pPr>
              <a:lnSpc>
                <a:spcPct val="110000"/>
              </a:lnSpc>
            </a:pPr>
            <a:endParaRPr lang="en-US" altLang="zh-CN" sz="2400" dirty="0" smtClean="0">
              <a:solidFill>
                <a:srgbClr val="222222"/>
              </a:solidFill>
              <a:latin typeface="Times New Roman" panose="02020603050405020304" pitchFamily="18" charset="0"/>
              <a:cs typeface="Times New Roman" panose="02020603050405020304" pitchFamily="18" charset="0"/>
            </a:endParaRPr>
          </a:p>
          <a:p>
            <a:pPr>
              <a:lnSpc>
                <a:spcPct val="110000"/>
              </a:lnSpc>
            </a:pPr>
            <a:r>
              <a:rPr lang="en-US" altLang="zh-CN" sz="2400" b="1" dirty="0" smtClean="0">
                <a:solidFill>
                  <a:srgbClr val="222222"/>
                </a:solidFill>
                <a:latin typeface="黑体" panose="02010609060101010101" pitchFamily="49" charset="-122"/>
                <a:ea typeface="黑体" panose="02010609060101010101" pitchFamily="49" charset="-122"/>
              </a:rPr>
              <a:t>SZ </a:t>
            </a:r>
            <a:r>
              <a:rPr lang="zh-CN" altLang="en-US" sz="2400" b="1" dirty="0" smtClean="0">
                <a:solidFill>
                  <a:srgbClr val="222222"/>
                </a:solidFill>
                <a:latin typeface="黑体" panose="02010609060101010101" pitchFamily="49" charset="-122"/>
                <a:ea typeface="黑体" panose="02010609060101010101" pitchFamily="49" charset="-122"/>
              </a:rPr>
              <a:t>效应来自 </a:t>
            </a:r>
            <a:r>
              <a:rPr lang="en-US" altLang="zh-CN" sz="2400" b="1" dirty="0" smtClean="0">
                <a:solidFill>
                  <a:srgbClr val="222222"/>
                </a:solidFill>
                <a:latin typeface="黑体" panose="02010609060101010101" pitchFamily="49" charset="-122"/>
                <a:ea typeface="黑体" panose="02010609060101010101" pitchFamily="49" charset="-122"/>
              </a:rPr>
              <a:t>CMB </a:t>
            </a:r>
            <a:r>
              <a:rPr lang="zh-CN" altLang="en-US" sz="2400" b="1" dirty="0" smtClean="0">
                <a:solidFill>
                  <a:srgbClr val="222222"/>
                </a:solidFill>
                <a:latin typeface="黑体" panose="02010609060101010101" pitchFamily="49" charset="-122"/>
                <a:ea typeface="黑体" panose="02010609060101010101" pitchFamily="49" charset="-122"/>
              </a:rPr>
              <a:t>光子通过星系团时，与其中高能电子的逆康普顿散射。</a:t>
            </a:r>
            <a:r>
              <a:rPr lang="en-US" altLang="zh-CN" sz="2400" b="1" dirty="0" smtClean="0">
                <a:solidFill>
                  <a:srgbClr val="222222"/>
                </a:solidFill>
                <a:latin typeface="黑体" panose="02010609060101010101" pitchFamily="49" charset="-122"/>
                <a:ea typeface="黑体" panose="02010609060101010101" pitchFamily="49" charset="-122"/>
              </a:rPr>
              <a:t>CMB</a:t>
            </a:r>
            <a:r>
              <a:rPr lang="zh-CN" altLang="en-US" sz="2400" b="1" dirty="0" smtClean="0">
                <a:solidFill>
                  <a:srgbClr val="222222"/>
                </a:solidFill>
                <a:latin typeface="黑体" panose="02010609060101010101" pitchFamily="49" charset="-122"/>
                <a:ea typeface="黑体" panose="02010609060101010101" pitchFamily="49" charset="-122"/>
              </a:rPr>
              <a:t>光子可从中获得能量，在</a:t>
            </a:r>
            <a:r>
              <a:rPr lang="en-US" altLang="zh-CN" sz="2400" b="1" dirty="0" smtClean="0">
                <a:solidFill>
                  <a:srgbClr val="222222"/>
                </a:solidFill>
                <a:latin typeface="黑体" panose="02010609060101010101" pitchFamily="49" charset="-122"/>
                <a:ea typeface="黑体" panose="02010609060101010101" pitchFamily="49" charset="-122"/>
              </a:rPr>
              <a:t>CMB</a:t>
            </a:r>
            <a:r>
              <a:rPr lang="zh-CN" altLang="en-US" sz="2400" b="1" dirty="0" smtClean="0">
                <a:solidFill>
                  <a:srgbClr val="222222"/>
                </a:solidFill>
                <a:latin typeface="黑体" panose="02010609060101010101" pitchFamily="49" charset="-122"/>
                <a:ea typeface="黑体" panose="02010609060101010101" pitchFamily="49" charset="-122"/>
              </a:rPr>
              <a:t>谱上形成扰动。</a:t>
            </a:r>
            <a:endParaRPr lang="en-US" altLang="zh-CN" sz="2400" b="1" dirty="0">
              <a:solidFill>
                <a:srgbClr val="222222"/>
              </a:solidFill>
              <a:latin typeface="Arial" panose="020B0604020202020204" pitchFamily="34" charset="0"/>
            </a:endParaRPr>
          </a:p>
          <a:p>
            <a:pPr>
              <a:lnSpc>
                <a:spcPct val="110000"/>
              </a:lnSpc>
            </a:pPr>
            <a:endParaRPr lang="zh-CN" altLang="en-US" sz="2400" dirty="0"/>
          </a:p>
        </p:txBody>
      </p:sp>
    </p:spTree>
    <p:extLst>
      <p:ext uri="{BB962C8B-B14F-4D97-AF65-F5344CB8AC3E}">
        <p14:creationId xmlns:p14="http://schemas.microsoft.com/office/powerpoint/2010/main" val="6754685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SZ</a:t>
            </a:r>
            <a:r>
              <a:rPr lang="zh-CN" altLang="en-US" b="1" dirty="0" smtClean="0">
                <a:latin typeface="华文宋体" panose="02010600040101010101" pitchFamily="2" charset="-122"/>
                <a:ea typeface="华文宋体" panose="02010600040101010101" pitchFamily="2" charset="-122"/>
              </a:rPr>
              <a:t>效应简介</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005192" y="1390100"/>
            <a:ext cx="10348608" cy="4967514"/>
          </a:xfrm>
          <a:prstGeom prst="rect">
            <a:avLst/>
          </a:prstGeom>
        </p:spPr>
        <p:txBody>
          <a:bodyPr wrap="square">
            <a:spAutoFit/>
          </a:bodyPr>
          <a:lstStyle/>
          <a:p>
            <a:pPr>
              <a:lnSpc>
                <a:spcPct val="110000"/>
              </a:lnSpc>
            </a:pPr>
            <a:r>
              <a:rPr lang="en-US" altLang="zh-CN" sz="2400" dirty="0" smtClean="0">
                <a:solidFill>
                  <a:srgbClr val="222222"/>
                </a:solidFill>
                <a:latin typeface="Times New Roman" panose="02020603050405020304" pitchFamily="18" charset="0"/>
                <a:cs typeface="Times New Roman" panose="02020603050405020304" pitchFamily="18" charset="0"/>
              </a:rPr>
              <a:t>The </a:t>
            </a:r>
            <a:r>
              <a:rPr lang="en-US" altLang="zh-CN" sz="2400" dirty="0" err="1">
                <a:solidFill>
                  <a:srgbClr val="222222"/>
                </a:solidFill>
                <a:latin typeface="Times New Roman" panose="02020603050405020304" pitchFamily="18" charset="0"/>
                <a:cs typeface="Times New Roman" panose="02020603050405020304" pitchFamily="18" charset="0"/>
              </a:rPr>
              <a:t>Sunyaev</a:t>
            </a:r>
            <a:r>
              <a:rPr lang="en-US" altLang="zh-CN" sz="2400" dirty="0">
                <a:solidFill>
                  <a:srgbClr val="222222"/>
                </a:solidFill>
                <a:latin typeface="Times New Roman" panose="02020603050405020304" pitchFamily="18" charset="0"/>
                <a:cs typeface="Times New Roman" panose="02020603050405020304" pitchFamily="18" charset="0"/>
              </a:rPr>
              <a:t>–</a:t>
            </a:r>
            <a:r>
              <a:rPr lang="en-US" altLang="zh-CN" sz="2400" dirty="0" err="1">
                <a:solidFill>
                  <a:srgbClr val="222222"/>
                </a:solidFill>
                <a:latin typeface="Times New Roman" panose="02020603050405020304" pitchFamily="18" charset="0"/>
                <a:cs typeface="Times New Roman" panose="02020603050405020304" pitchFamily="18" charset="0"/>
              </a:rPr>
              <a:t>Zel'dovich</a:t>
            </a:r>
            <a:r>
              <a:rPr lang="en-US" altLang="zh-CN" sz="2400" dirty="0">
                <a:solidFill>
                  <a:srgbClr val="222222"/>
                </a:solidFill>
                <a:latin typeface="Times New Roman" panose="02020603050405020304" pitchFamily="18" charset="0"/>
                <a:cs typeface="Times New Roman" panose="02020603050405020304" pitchFamily="18" charset="0"/>
              </a:rPr>
              <a:t> effect can be divided into:</a:t>
            </a:r>
          </a:p>
          <a:p>
            <a:pPr>
              <a:lnSpc>
                <a:spcPct val="110000"/>
              </a:lnSpc>
            </a:pPr>
            <a:endParaRPr lang="en-US" altLang="zh-CN" sz="2400" dirty="0" smtClean="0">
              <a:solidFill>
                <a:srgbClr val="222222"/>
              </a:solidFill>
              <a:latin typeface="Times New Roman" panose="02020603050405020304" pitchFamily="18" charset="0"/>
              <a:cs typeface="Times New Roman" panose="02020603050405020304" pitchFamily="18" charset="0"/>
            </a:endParaRPr>
          </a:p>
          <a:p>
            <a:pPr>
              <a:lnSpc>
                <a:spcPct val="110000"/>
              </a:lnSpc>
            </a:pPr>
            <a:r>
              <a:rPr lang="en-US" altLang="zh-CN" sz="2400" dirty="0">
                <a:solidFill>
                  <a:srgbClr val="222222"/>
                </a:solidFill>
                <a:latin typeface="Times New Roman" panose="02020603050405020304" pitchFamily="18" charset="0"/>
                <a:cs typeface="Times New Roman" panose="02020603050405020304" pitchFamily="18" charset="0"/>
              </a:rPr>
              <a:t>	</a:t>
            </a:r>
            <a:r>
              <a:rPr lang="en-US" altLang="zh-CN" sz="2400" b="1" dirty="0" smtClean="0">
                <a:solidFill>
                  <a:srgbClr val="222222"/>
                </a:solidFill>
                <a:latin typeface="Times New Roman" panose="02020603050405020304" pitchFamily="18" charset="0"/>
                <a:cs typeface="Times New Roman" panose="02020603050405020304" pitchFamily="18" charset="0"/>
              </a:rPr>
              <a:t>Thermal </a:t>
            </a:r>
            <a:r>
              <a:rPr lang="en-US" altLang="zh-CN" sz="2400" dirty="0">
                <a:solidFill>
                  <a:srgbClr val="222222"/>
                </a:solidFill>
                <a:latin typeface="Times New Roman" panose="02020603050405020304" pitchFamily="18" charset="0"/>
                <a:cs typeface="Times New Roman" panose="02020603050405020304" pitchFamily="18" charset="0"/>
              </a:rPr>
              <a:t>effects, where the CMB photons interact with electrons that have high energies due to their </a:t>
            </a:r>
            <a:r>
              <a:rPr lang="en-US" altLang="zh-CN" sz="2400" dirty="0" smtClean="0">
                <a:solidFill>
                  <a:srgbClr val="222222"/>
                </a:solidFill>
                <a:latin typeface="Times New Roman" panose="02020603050405020304" pitchFamily="18" charset="0"/>
                <a:cs typeface="Times New Roman" panose="02020603050405020304" pitchFamily="18" charset="0"/>
              </a:rPr>
              <a:t>temperature (</a:t>
            </a:r>
            <a:r>
              <a:rPr lang="en-US" altLang="zh-CN" sz="2400" dirty="0" smtClean="0">
                <a:solidFill>
                  <a:srgbClr val="222222"/>
                </a:solidFill>
                <a:latin typeface="Arial" panose="020B0604020202020204" pitchFamily="34" charset="0"/>
              </a:rPr>
              <a:t>1983 </a:t>
            </a:r>
            <a:r>
              <a:rPr lang="zh-CN" altLang="en-US" sz="2400" dirty="0" smtClean="0">
                <a:solidFill>
                  <a:srgbClr val="222222"/>
                </a:solidFill>
                <a:latin typeface="Arial" panose="020B0604020202020204" pitchFamily="34" charset="0"/>
              </a:rPr>
              <a:t>首次观测到</a:t>
            </a:r>
            <a:r>
              <a:rPr lang="en-US" altLang="zh-CN" sz="2400" dirty="0" smtClean="0">
                <a:solidFill>
                  <a:srgbClr val="222222"/>
                </a:solidFill>
                <a:latin typeface="Times New Roman" panose="02020603050405020304" pitchFamily="18" charset="0"/>
                <a:cs typeface="Times New Roman" panose="02020603050405020304" pitchFamily="18" charset="0"/>
              </a:rPr>
              <a:t>)</a:t>
            </a:r>
            <a:endParaRPr lang="en-US" altLang="zh-CN" sz="2400" dirty="0">
              <a:solidFill>
                <a:srgbClr val="222222"/>
              </a:solidFill>
              <a:latin typeface="Times New Roman" panose="02020603050405020304" pitchFamily="18" charset="0"/>
              <a:cs typeface="Times New Roman" panose="02020603050405020304" pitchFamily="18" charset="0"/>
            </a:endParaRPr>
          </a:p>
          <a:p>
            <a:pPr>
              <a:lnSpc>
                <a:spcPct val="110000"/>
              </a:lnSpc>
            </a:pPr>
            <a:r>
              <a:rPr lang="en-US" altLang="zh-CN" sz="2400" dirty="0" smtClean="0">
                <a:solidFill>
                  <a:srgbClr val="222222"/>
                </a:solidFill>
                <a:latin typeface="Times New Roman" panose="02020603050405020304" pitchFamily="18" charset="0"/>
                <a:cs typeface="Times New Roman" panose="02020603050405020304" pitchFamily="18" charset="0"/>
              </a:rPr>
              <a:t>	</a:t>
            </a:r>
          </a:p>
          <a:p>
            <a:pPr>
              <a:lnSpc>
                <a:spcPct val="110000"/>
              </a:lnSpc>
            </a:pPr>
            <a:r>
              <a:rPr lang="en-US" altLang="zh-CN" sz="2400" dirty="0" smtClean="0">
                <a:solidFill>
                  <a:srgbClr val="222222"/>
                </a:solidFill>
                <a:latin typeface="Times New Roman" panose="02020603050405020304" pitchFamily="18" charset="0"/>
                <a:cs typeface="Times New Roman" panose="02020603050405020304" pitchFamily="18" charset="0"/>
              </a:rPr>
              <a:t>	</a:t>
            </a:r>
            <a:r>
              <a:rPr lang="en-US" altLang="zh-CN" sz="2400" b="1" dirty="0" smtClean="0">
                <a:solidFill>
                  <a:srgbClr val="222222"/>
                </a:solidFill>
                <a:latin typeface="Times New Roman" panose="02020603050405020304" pitchFamily="18" charset="0"/>
                <a:cs typeface="Times New Roman" panose="02020603050405020304" pitchFamily="18" charset="0"/>
              </a:rPr>
              <a:t>Kinematic </a:t>
            </a:r>
            <a:r>
              <a:rPr lang="en-US" altLang="zh-CN" sz="2400" dirty="0">
                <a:solidFill>
                  <a:srgbClr val="222222"/>
                </a:solidFill>
                <a:latin typeface="Times New Roman" panose="02020603050405020304" pitchFamily="18" charset="0"/>
                <a:cs typeface="Times New Roman" panose="02020603050405020304" pitchFamily="18" charset="0"/>
              </a:rPr>
              <a:t>effects, a second-order effect where the CMB photons interact with electrons that have high energies due to their bulk </a:t>
            </a:r>
            <a:r>
              <a:rPr lang="en-US" altLang="zh-CN" sz="2400" dirty="0" smtClean="0">
                <a:solidFill>
                  <a:srgbClr val="222222"/>
                </a:solidFill>
                <a:latin typeface="Times New Roman" panose="02020603050405020304" pitchFamily="18" charset="0"/>
                <a:cs typeface="Times New Roman" panose="02020603050405020304" pitchFamily="18" charset="0"/>
              </a:rPr>
              <a:t>motion </a:t>
            </a:r>
            <a:r>
              <a:rPr lang="zh-CN" altLang="en-US" sz="2400" dirty="0" smtClean="0">
                <a:solidFill>
                  <a:srgbClr val="222222"/>
                </a:solidFill>
                <a:latin typeface="Times New Roman" panose="02020603050405020304" pitchFamily="18" charset="0"/>
                <a:cs typeface="Times New Roman" panose="02020603050405020304" pitchFamily="18" charset="0"/>
              </a:rPr>
              <a:t>（</a:t>
            </a:r>
            <a:r>
              <a:rPr lang="en-US" altLang="zh-CN" sz="2400" dirty="0" smtClean="0">
                <a:solidFill>
                  <a:srgbClr val="222222"/>
                </a:solidFill>
                <a:latin typeface="Times New Roman" panose="02020603050405020304" pitchFamily="18" charset="0"/>
                <a:cs typeface="Times New Roman" panose="02020603050405020304" pitchFamily="18" charset="0"/>
              </a:rPr>
              <a:t>2012 </a:t>
            </a:r>
            <a:r>
              <a:rPr lang="zh-CN" altLang="en-US" sz="2400" dirty="0" smtClean="0">
                <a:solidFill>
                  <a:srgbClr val="222222"/>
                </a:solidFill>
                <a:latin typeface="Times New Roman" panose="02020603050405020304" pitchFamily="18" charset="0"/>
                <a:cs typeface="Times New Roman" panose="02020603050405020304" pitchFamily="18" charset="0"/>
              </a:rPr>
              <a:t>年</a:t>
            </a:r>
            <a:r>
              <a:rPr lang="en-US" altLang="zh-CN" sz="2400" dirty="0" smtClean="0">
                <a:solidFill>
                  <a:srgbClr val="222222"/>
                </a:solidFill>
                <a:latin typeface="Times New Roman" panose="02020603050405020304" pitchFamily="18" charset="0"/>
                <a:cs typeface="Times New Roman" panose="02020603050405020304" pitchFamily="18" charset="0"/>
              </a:rPr>
              <a:t>ACT</a:t>
            </a:r>
            <a:r>
              <a:rPr lang="zh-CN" altLang="en-US" sz="2400" dirty="0" smtClean="0">
                <a:solidFill>
                  <a:srgbClr val="222222"/>
                </a:solidFill>
                <a:latin typeface="Times New Roman" panose="02020603050405020304" pitchFamily="18" charset="0"/>
                <a:cs typeface="Times New Roman" panose="02020603050405020304" pitchFamily="18" charset="0"/>
              </a:rPr>
              <a:t>首次观测到）</a:t>
            </a:r>
            <a:endParaRPr lang="en-US" altLang="zh-CN" sz="2400" dirty="0" smtClean="0">
              <a:solidFill>
                <a:srgbClr val="222222"/>
              </a:solidFill>
              <a:latin typeface="Times New Roman" panose="02020603050405020304" pitchFamily="18" charset="0"/>
              <a:cs typeface="Times New Roman" panose="02020603050405020304" pitchFamily="18" charset="0"/>
            </a:endParaRPr>
          </a:p>
          <a:p>
            <a:pPr>
              <a:lnSpc>
                <a:spcPct val="110000"/>
              </a:lnSpc>
            </a:pPr>
            <a:endParaRPr lang="en-US" altLang="zh-CN" sz="2400" dirty="0" smtClean="0">
              <a:solidFill>
                <a:srgbClr val="222222"/>
              </a:solidFill>
              <a:latin typeface="黑体" panose="02010609060101010101" pitchFamily="49" charset="-122"/>
              <a:ea typeface="黑体" panose="02010609060101010101" pitchFamily="49" charset="-122"/>
            </a:endParaRPr>
          </a:p>
          <a:p>
            <a:pPr>
              <a:lnSpc>
                <a:spcPct val="110000"/>
              </a:lnSpc>
            </a:pPr>
            <a:r>
              <a:rPr lang="en-US" altLang="zh-CN" sz="2400" b="1" dirty="0" smtClean="0">
                <a:latin typeface="黑体" panose="02010609060101010101" pitchFamily="49" charset="-122"/>
                <a:ea typeface="黑体" panose="02010609060101010101" pitchFamily="49" charset="-122"/>
              </a:rPr>
              <a:t>SZ</a:t>
            </a:r>
            <a:r>
              <a:rPr lang="zh-CN" altLang="en-US" sz="2400" b="1" dirty="0" smtClean="0">
                <a:latin typeface="黑体" panose="02010609060101010101" pitchFamily="49" charset="-122"/>
                <a:ea typeface="黑体" panose="02010609060101010101" pitchFamily="49" charset="-122"/>
              </a:rPr>
              <a:t>效应分为 </a:t>
            </a:r>
            <a:r>
              <a:rPr lang="en-US" altLang="zh-CN" sz="2400" b="1" dirty="0" smtClean="0">
                <a:latin typeface="黑体" panose="02010609060101010101" pitchFamily="49" charset="-122"/>
                <a:ea typeface="黑体" panose="02010609060101010101" pitchFamily="49" charset="-122"/>
              </a:rPr>
              <a:t>thermal </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kinematic </a:t>
            </a:r>
            <a:r>
              <a:rPr lang="zh-CN" altLang="en-US" sz="2400" b="1" dirty="0" smtClean="0">
                <a:latin typeface="黑体" panose="02010609060101010101" pitchFamily="49" charset="-122"/>
                <a:ea typeface="黑体" panose="02010609060101010101" pitchFamily="49" charset="-122"/>
              </a:rPr>
              <a:t>两种。</a:t>
            </a:r>
            <a:endParaRPr lang="en-US" altLang="zh-CN" sz="2400" b="1" dirty="0" smtClean="0">
              <a:latin typeface="黑体" panose="02010609060101010101" pitchFamily="49" charset="-122"/>
              <a:ea typeface="黑体" panose="02010609060101010101" pitchFamily="49" charset="-122"/>
            </a:endParaRPr>
          </a:p>
          <a:p>
            <a:pPr>
              <a:lnSpc>
                <a:spcPct val="110000"/>
              </a:lnSpc>
            </a:pPr>
            <a:endParaRPr lang="en-US" altLang="zh-CN" sz="2400" b="1" dirty="0" smtClean="0">
              <a:latin typeface="黑体" panose="02010609060101010101" pitchFamily="49" charset="-122"/>
              <a:ea typeface="黑体" panose="02010609060101010101" pitchFamily="49" charset="-122"/>
            </a:endParaRPr>
          </a:p>
          <a:p>
            <a:pPr>
              <a:lnSpc>
                <a:spcPct val="110000"/>
              </a:lnSpc>
            </a:pPr>
            <a:r>
              <a:rPr lang="zh-CN" altLang="en-US" sz="2400" b="1" dirty="0" smtClean="0">
                <a:latin typeface="黑体" panose="02010609060101010101" pitchFamily="49" charset="-122"/>
                <a:ea typeface="黑体" panose="02010609060101010101" pitchFamily="49" charset="-122"/>
              </a:rPr>
              <a:t>前者来自高温气体中电子的热运动。后者来自星系运动导致的动力学速度。</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7047282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a:t>
            </a:r>
            <a:r>
              <a:rPr lang="en-US" altLang="zh-CN" b="1" dirty="0" smtClean="0">
                <a:latin typeface="华文宋体" panose="02010600040101010101" pitchFamily="2" charset="-122"/>
                <a:ea typeface="华文宋体" panose="02010600040101010101" pitchFamily="2" charset="-122"/>
              </a:rPr>
              <a:t>ACT (Atacama </a:t>
            </a:r>
            <a:r>
              <a:rPr lang="en-US" altLang="zh-CN" b="1" dirty="0">
                <a:latin typeface="华文宋体" panose="02010600040101010101" pitchFamily="2" charset="-122"/>
                <a:ea typeface="华文宋体" panose="02010600040101010101" pitchFamily="2" charset="-122"/>
              </a:rPr>
              <a:t>Cosmology </a:t>
            </a:r>
            <a:r>
              <a:rPr lang="en-US" altLang="zh-CN" b="1" dirty="0" err="1" smtClean="0">
                <a:latin typeface="华文宋体" panose="02010600040101010101" pitchFamily="2" charset="-122"/>
                <a:ea typeface="华文宋体" panose="02010600040101010101" pitchFamily="2" charset="-122"/>
              </a:rPr>
              <a:t>Telescop</a:t>
            </a:r>
            <a:r>
              <a:rPr lang="en-US" altLang="zh-CN" b="1" dirty="0" smtClean="0">
                <a:latin typeface="华文宋体" panose="02010600040101010101" pitchFamily="2" charset="-122"/>
                <a:ea typeface="华文宋体" panose="02010600040101010101" pitchFamily="2"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49" y="1690688"/>
            <a:ext cx="2975254" cy="198124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327" y="1690688"/>
            <a:ext cx="2057400" cy="4610100"/>
          </a:xfrm>
          <a:prstGeom prst="rect">
            <a:avLst/>
          </a:prstGeom>
        </p:spPr>
      </p:pic>
      <p:sp>
        <p:nvSpPr>
          <p:cNvPr id="9" name="矩形 8"/>
          <p:cNvSpPr/>
          <p:nvPr/>
        </p:nvSpPr>
        <p:spPr>
          <a:xfrm>
            <a:off x="3534508" y="1320251"/>
            <a:ext cx="6101860" cy="3046988"/>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The </a:t>
            </a:r>
            <a:r>
              <a:rPr lang="en-US" altLang="zh-CN" sz="2400" b="1" dirty="0">
                <a:latin typeface="Times New Roman" panose="02020603050405020304" pitchFamily="18" charset="0"/>
                <a:cs typeface="Times New Roman" panose="02020603050405020304" pitchFamily="18" charset="0"/>
              </a:rPr>
              <a:t>Atacama </a:t>
            </a:r>
            <a:r>
              <a:rPr lang="en-US" altLang="zh-CN" sz="2400" b="1" dirty="0" smtClean="0">
                <a:latin typeface="Times New Roman" panose="02020603050405020304" pitchFamily="18" charset="0"/>
                <a:cs typeface="Times New Roman" panose="02020603050405020304" pitchFamily="18" charset="0"/>
              </a:rPr>
              <a:t>Cosmology </a:t>
            </a:r>
            <a:r>
              <a:rPr lang="en-US" altLang="zh-CN" sz="2400" b="1" dirty="0">
                <a:latin typeface="Times New Roman" panose="02020603050405020304" pitchFamily="18" charset="0"/>
                <a:cs typeface="Times New Roman" panose="02020603050405020304" pitchFamily="18" charset="0"/>
              </a:rPr>
              <a:t>Telescope (ACT)</a:t>
            </a:r>
            <a:r>
              <a:rPr lang="en-US" altLang="zh-CN" sz="2400" dirty="0">
                <a:latin typeface="Times New Roman" panose="02020603050405020304" pitchFamily="18" charset="0"/>
                <a:cs typeface="Times New Roman" panose="02020603050405020304" pitchFamily="18" charset="0"/>
              </a:rPr>
              <a:t> is a six-</a:t>
            </a:r>
            <a:r>
              <a:rPr lang="en-US" altLang="zh-CN" sz="2400" dirty="0" err="1">
                <a:latin typeface="Times New Roman" panose="02020603050405020304" pitchFamily="18" charset="0"/>
                <a:cs typeface="Times New Roman" panose="02020603050405020304" pitchFamily="18" charset="0"/>
              </a:rPr>
              <a:t>metre</a:t>
            </a:r>
            <a:r>
              <a:rPr lang="en-US" altLang="zh-CN" sz="2400" dirty="0">
                <a:latin typeface="Times New Roman" panose="02020603050405020304" pitchFamily="18" charset="0"/>
                <a:cs typeface="Times New Roman" panose="02020603050405020304" pitchFamily="18" charset="0"/>
              </a:rPr>
              <a:t> telescope </a:t>
            </a:r>
            <a:r>
              <a:rPr lang="en-US" altLang="zh-CN" sz="2400" dirty="0" smtClean="0">
                <a:latin typeface="Times New Roman" panose="02020603050405020304" pitchFamily="18" charset="0"/>
                <a:cs typeface="Times New Roman" panose="02020603050405020304" pitchFamily="18" charset="0"/>
              </a:rPr>
              <a:t>in </a:t>
            </a:r>
            <a:r>
              <a:rPr lang="en-US" altLang="zh-CN" sz="2400" dirty="0">
                <a:latin typeface="Times New Roman" panose="02020603050405020304" pitchFamily="18" charset="0"/>
                <a:cs typeface="Times New Roman" panose="02020603050405020304" pitchFamily="18" charset="0"/>
              </a:rPr>
              <a:t>the </a:t>
            </a:r>
            <a:r>
              <a:rPr lang="en-US" altLang="zh-CN" sz="2400" b="1" dirty="0">
                <a:latin typeface="Times New Roman" panose="02020603050405020304" pitchFamily="18" charset="0"/>
                <a:cs typeface="Times New Roman" panose="02020603050405020304" pitchFamily="18" charset="0"/>
              </a:rPr>
              <a:t>Atacama Desert </a:t>
            </a:r>
            <a:r>
              <a:rPr lang="en-US" altLang="zh-CN" sz="2400" dirty="0">
                <a:latin typeface="Times New Roman" panose="02020603050405020304" pitchFamily="18" charset="0"/>
                <a:cs typeface="Times New Roman" panose="02020603050405020304" pitchFamily="18" charset="0"/>
              </a:rPr>
              <a:t>in the north of </a:t>
            </a:r>
            <a:r>
              <a:rPr lang="en-US" altLang="zh-CN" sz="2400" dirty="0" smtClean="0">
                <a:latin typeface="Times New Roman" panose="02020603050405020304" pitchFamily="18" charset="0"/>
                <a:cs typeface="Times New Roman" panose="02020603050405020304" pitchFamily="18" charset="0"/>
              </a:rPr>
              <a:t>Chile</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a:t>
            </a:r>
          </a:p>
          <a:p>
            <a:endParaRPr lang="en-US" altLang="zh-CN" sz="2400" dirty="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It </a:t>
            </a:r>
            <a:r>
              <a:rPr lang="en-US" altLang="zh-CN" sz="2400" dirty="0">
                <a:latin typeface="Times New Roman" panose="02020603050405020304" pitchFamily="18" charset="0"/>
                <a:cs typeface="Times New Roman" panose="02020603050405020304" pitchFamily="18" charset="0"/>
              </a:rPr>
              <a:t>is designed to make high-resolution, microwave-wavelength surveys of the sky in order to study the cosmic microwave background radiation (CMB)</a:t>
            </a:r>
            <a:endParaRPr lang="zh-CN" altLang="en-US" sz="2400" dirty="0">
              <a:latin typeface="Times New Roman" panose="02020603050405020304" pitchFamily="18" charset="0"/>
              <a:cs typeface="Times New Roman" panose="02020603050405020304" pitchFamily="18" charset="0"/>
            </a:endParaRPr>
          </a:p>
        </p:txBody>
      </p:sp>
      <p:sp>
        <p:nvSpPr>
          <p:cNvPr id="10" name="矩形 9"/>
          <p:cNvSpPr/>
          <p:nvPr/>
        </p:nvSpPr>
        <p:spPr>
          <a:xfrm>
            <a:off x="329448" y="4769472"/>
            <a:ext cx="8972813" cy="1938992"/>
          </a:xfrm>
          <a:prstGeom prst="rect">
            <a:avLst/>
          </a:prstGeom>
        </p:spPr>
        <p:txBody>
          <a:bodyPr wrap="square">
            <a:spAutoFit/>
          </a:bodyPr>
          <a:lstStyle/>
          <a:p>
            <a:r>
              <a:rPr lang="zh-CN" altLang="en-US" sz="2400" dirty="0" smtClean="0">
                <a:solidFill>
                  <a:srgbClr val="222222"/>
                </a:solidFill>
                <a:latin typeface="Arial" panose="020B0604020202020204" pitchFamily="34" charset="0"/>
              </a:rPr>
              <a:t>分辨率</a:t>
            </a:r>
            <a:r>
              <a:rPr lang="en-US" altLang="zh-CN" sz="2400" dirty="0" smtClean="0">
                <a:solidFill>
                  <a:srgbClr val="222222"/>
                </a:solidFill>
                <a:latin typeface="Arial" panose="020B0604020202020204" pitchFamily="34" charset="0"/>
              </a:rPr>
              <a:t>:     ~ 1 </a:t>
            </a:r>
            <a:r>
              <a:rPr lang="en-US" altLang="zh-CN" sz="2400" dirty="0">
                <a:solidFill>
                  <a:srgbClr val="222222"/>
                </a:solidFill>
                <a:latin typeface="Arial" panose="020B0604020202020204" pitchFamily="34" charset="0"/>
              </a:rPr>
              <a:t>arcminute (1/60th of a degree</a:t>
            </a:r>
            <a:r>
              <a:rPr lang="en-US" altLang="zh-CN" sz="2400" dirty="0" smtClean="0">
                <a:solidFill>
                  <a:srgbClr val="222222"/>
                </a:solidFill>
                <a:latin typeface="Arial" panose="020B0604020202020204" pitchFamily="34" charset="0"/>
              </a:rPr>
              <a:t>) [Planck</a:t>
            </a:r>
            <a:r>
              <a:rPr lang="zh-CN" altLang="en-US" sz="2400" dirty="0" smtClean="0">
                <a:solidFill>
                  <a:srgbClr val="222222"/>
                </a:solidFill>
                <a:latin typeface="Arial" panose="020B0604020202020204" pitchFamily="34" charset="0"/>
              </a:rPr>
              <a:t>卫星</a:t>
            </a:r>
            <a:r>
              <a:rPr lang="en-US" altLang="zh-CN" sz="2400" dirty="0" smtClean="0">
                <a:solidFill>
                  <a:srgbClr val="222222"/>
                </a:solidFill>
                <a:latin typeface="Arial" panose="020B0604020202020204" pitchFamily="34" charset="0"/>
              </a:rPr>
              <a:t>10</a:t>
            </a:r>
            <a:r>
              <a:rPr lang="zh-CN" altLang="en-US" sz="2400" dirty="0" smtClean="0">
                <a:solidFill>
                  <a:srgbClr val="222222"/>
                </a:solidFill>
                <a:latin typeface="Arial" panose="020B0604020202020204" pitchFamily="34" charset="0"/>
              </a:rPr>
              <a:t>倍</a:t>
            </a:r>
            <a:r>
              <a:rPr lang="en-US" altLang="zh-CN" sz="2400" dirty="0" smtClean="0">
                <a:solidFill>
                  <a:srgbClr val="222222"/>
                </a:solidFill>
                <a:latin typeface="Arial" panose="020B0604020202020204" pitchFamily="34" charset="0"/>
              </a:rPr>
              <a:t>]</a:t>
            </a:r>
            <a:endParaRPr lang="en-US" altLang="zh-CN" sz="2400" dirty="0">
              <a:solidFill>
                <a:srgbClr val="222222"/>
              </a:solidFill>
              <a:latin typeface="Arial" panose="020B0604020202020204" pitchFamily="34" charset="0"/>
            </a:endParaRPr>
          </a:p>
          <a:p>
            <a:r>
              <a:rPr lang="zh-CN" altLang="en-US" sz="2400" dirty="0" smtClean="0">
                <a:solidFill>
                  <a:srgbClr val="222222"/>
                </a:solidFill>
                <a:latin typeface="Arial" panose="020B0604020202020204" pitchFamily="34" charset="0"/>
              </a:rPr>
              <a:t>巡天面积</a:t>
            </a:r>
            <a:r>
              <a:rPr lang="en-US" altLang="zh-CN" sz="2400" dirty="0" smtClean="0">
                <a:solidFill>
                  <a:srgbClr val="222222"/>
                </a:solidFill>
                <a:latin typeface="Arial" panose="020B0604020202020204" pitchFamily="34" charset="0"/>
              </a:rPr>
              <a:t>: 200 </a:t>
            </a:r>
            <a:r>
              <a:rPr lang="zh-CN" altLang="en-US" sz="2400" dirty="0" smtClean="0">
                <a:solidFill>
                  <a:srgbClr val="222222"/>
                </a:solidFill>
                <a:latin typeface="Arial" panose="020B0604020202020204" pitchFamily="34" charset="0"/>
              </a:rPr>
              <a:t>平方度</a:t>
            </a:r>
            <a:endParaRPr lang="en-US" altLang="zh-CN" sz="2400" dirty="0" smtClean="0">
              <a:solidFill>
                <a:srgbClr val="222222"/>
              </a:solidFill>
              <a:latin typeface="Arial" panose="020B0604020202020204" pitchFamily="34" charset="0"/>
            </a:endParaRPr>
          </a:p>
          <a:p>
            <a:endParaRPr lang="en-US" altLang="zh-CN" sz="2400" dirty="0">
              <a:solidFill>
                <a:srgbClr val="222222"/>
              </a:solidFill>
              <a:latin typeface="Arial" panose="020B0604020202020204" pitchFamily="34" charset="0"/>
            </a:endParaRPr>
          </a:p>
          <a:p>
            <a:r>
              <a:rPr lang="zh-CN" altLang="en-US" sz="2400" dirty="0" smtClean="0"/>
              <a:t>注意：智利由于高海拔，干燥，多晴天成为众多天文设备的天堂。目前全世界有一半的大型光学设备位于智利。</a:t>
            </a:r>
            <a:endParaRPr lang="zh-CN" altLang="en-US" sz="2400" dirty="0"/>
          </a:p>
        </p:txBody>
      </p:sp>
    </p:spTree>
    <p:extLst>
      <p:ext uri="{BB962C8B-B14F-4D97-AF65-F5344CB8AC3E}">
        <p14:creationId xmlns:p14="http://schemas.microsoft.com/office/powerpoint/2010/main" val="1336461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光子脱耦计算</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692100" cy="5262979"/>
          </a:xfrm>
          <a:prstGeom prst="rect">
            <a:avLst/>
          </a:prstGeom>
        </p:spPr>
        <p:txBody>
          <a:bodyPr wrap="square">
            <a:spAutoFit/>
          </a:bodyPr>
          <a:lstStyle/>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与膨胀率相比，得到</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作业</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：请自主计算出下式</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再利用，早期宇宙中有</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因此得到（已经带入参数“</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best-fit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3648550" y="2078037"/>
            <a:ext cx="3696020" cy="708721"/>
          </a:xfrm>
          <a:prstGeom prst="rect">
            <a:avLst/>
          </a:prstGeom>
        </p:spPr>
      </p:pic>
      <p:pic>
        <p:nvPicPr>
          <p:cNvPr id="10" name="图片 9"/>
          <p:cNvPicPr>
            <a:picLocks noChangeAspect="1"/>
          </p:cNvPicPr>
          <p:nvPr/>
        </p:nvPicPr>
        <p:blipFill>
          <a:blip r:embed="rId3"/>
          <a:stretch>
            <a:fillRect/>
          </a:stretch>
        </p:blipFill>
        <p:spPr>
          <a:xfrm>
            <a:off x="3892502" y="3804312"/>
            <a:ext cx="3802710" cy="388654"/>
          </a:xfrm>
          <a:prstGeom prst="rect">
            <a:avLst/>
          </a:prstGeom>
        </p:spPr>
      </p:pic>
      <p:pic>
        <p:nvPicPr>
          <p:cNvPr id="11" name="图片 10"/>
          <p:cNvPicPr>
            <a:picLocks noChangeAspect="1"/>
          </p:cNvPicPr>
          <p:nvPr/>
        </p:nvPicPr>
        <p:blipFill>
          <a:blip r:embed="rId4"/>
          <a:stretch>
            <a:fillRect/>
          </a:stretch>
        </p:blipFill>
        <p:spPr>
          <a:xfrm>
            <a:off x="4914890" y="3668200"/>
            <a:ext cx="228620" cy="182896"/>
          </a:xfrm>
          <a:prstGeom prst="rect">
            <a:avLst/>
          </a:prstGeom>
        </p:spPr>
      </p:pic>
      <p:pic>
        <p:nvPicPr>
          <p:cNvPr id="12" name="图片 11"/>
          <p:cNvPicPr>
            <a:picLocks noChangeAspect="1"/>
          </p:cNvPicPr>
          <p:nvPr/>
        </p:nvPicPr>
        <p:blipFill>
          <a:blip r:embed="rId4"/>
          <a:stretch>
            <a:fillRect/>
          </a:stretch>
        </p:blipFill>
        <p:spPr>
          <a:xfrm flipV="1">
            <a:off x="5699867" y="3630115"/>
            <a:ext cx="228620" cy="182896"/>
          </a:xfrm>
          <a:prstGeom prst="rect">
            <a:avLst/>
          </a:prstGeom>
        </p:spPr>
      </p:pic>
      <p:pic>
        <p:nvPicPr>
          <p:cNvPr id="13" name="图片 12"/>
          <p:cNvPicPr>
            <a:picLocks noChangeAspect="1"/>
          </p:cNvPicPr>
          <p:nvPr/>
        </p:nvPicPr>
        <p:blipFill>
          <a:blip r:embed="rId5"/>
          <a:stretch>
            <a:fillRect/>
          </a:stretch>
        </p:blipFill>
        <p:spPr>
          <a:xfrm>
            <a:off x="2113945" y="5074408"/>
            <a:ext cx="8641829" cy="937341"/>
          </a:xfrm>
          <a:prstGeom prst="rect">
            <a:avLst/>
          </a:prstGeom>
        </p:spPr>
      </p:pic>
      <p:pic>
        <p:nvPicPr>
          <p:cNvPr id="14" name="图片 13"/>
          <p:cNvPicPr>
            <a:picLocks noChangeAspect="1"/>
          </p:cNvPicPr>
          <p:nvPr/>
        </p:nvPicPr>
        <p:blipFill>
          <a:blip r:embed="rId4"/>
          <a:stretch>
            <a:fillRect/>
          </a:stretch>
        </p:blipFill>
        <p:spPr>
          <a:xfrm>
            <a:off x="5679547" y="3409983"/>
            <a:ext cx="228620" cy="182896"/>
          </a:xfrm>
          <a:prstGeom prst="rect">
            <a:avLst/>
          </a:prstGeom>
        </p:spPr>
      </p:pic>
    </p:spTree>
    <p:extLst>
      <p:ext uri="{BB962C8B-B14F-4D97-AF65-F5344CB8AC3E}">
        <p14:creationId xmlns:p14="http://schemas.microsoft.com/office/powerpoint/2010/main" val="152531463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a:t>
            </a:r>
            <a:r>
              <a:rPr lang="en-US" altLang="zh-CN" b="1" dirty="0" smtClean="0">
                <a:latin typeface="华文宋体" panose="02010600040101010101" pitchFamily="2" charset="-122"/>
                <a:ea typeface="华文宋体" panose="02010600040101010101" pitchFamily="2" charset="-122"/>
              </a:rPr>
              <a:t>SPT (South Pole Telescope)</a:t>
            </a:r>
          </a:p>
        </p:txBody>
      </p:sp>
      <p:sp>
        <p:nvSpPr>
          <p:cNvPr id="9" name="矩形 8"/>
          <p:cNvSpPr/>
          <p:nvPr/>
        </p:nvSpPr>
        <p:spPr>
          <a:xfrm>
            <a:off x="586154" y="1285083"/>
            <a:ext cx="6576646" cy="2677656"/>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The </a:t>
            </a:r>
            <a:r>
              <a:rPr lang="en-US" altLang="zh-CN" sz="2400" b="1" dirty="0">
                <a:latin typeface="Times New Roman" panose="02020603050405020304" pitchFamily="18" charset="0"/>
                <a:cs typeface="Times New Roman" panose="02020603050405020304" pitchFamily="18" charset="0"/>
              </a:rPr>
              <a:t>South Pole Telescope </a:t>
            </a:r>
            <a:r>
              <a:rPr lang="en-US" altLang="zh-CN" sz="2400" dirty="0">
                <a:latin typeface="Times New Roman" panose="02020603050405020304" pitchFamily="18" charset="0"/>
                <a:cs typeface="Times New Roman" panose="02020603050405020304" pitchFamily="18" charset="0"/>
              </a:rPr>
              <a:t>(SPT) is a 10 meter </a:t>
            </a:r>
            <a:r>
              <a:rPr lang="en-US" altLang="zh-CN" sz="2400" dirty="0" smtClean="0">
                <a:latin typeface="Times New Roman" panose="02020603050405020304" pitchFamily="18" charset="0"/>
                <a:cs typeface="Times New Roman" panose="02020603050405020304" pitchFamily="18" charset="0"/>
              </a:rPr>
              <a:t>diameter </a:t>
            </a:r>
            <a:r>
              <a:rPr lang="en-US" altLang="zh-CN" sz="2400" dirty="0">
                <a:latin typeface="Times New Roman" panose="02020603050405020304" pitchFamily="18" charset="0"/>
                <a:cs typeface="Times New Roman" panose="02020603050405020304" pitchFamily="18" charset="0"/>
              </a:rPr>
              <a:t>telescope located at the Amundsen–Scott South Pole Station, Antarctica. </a:t>
            </a:r>
            <a:endParaRPr lang="en-US" altLang="zh-CN" sz="2400" dirty="0" smtClean="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Particular </a:t>
            </a:r>
            <a:r>
              <a:rPr lang="en-US" altLang="zh-CN" sz="2400" dirty="0">
                <a:latin typeface="Times New Roman" panose="02020603050405020304" pitchFamily="18" charset="0"/>
                <a:cs typeface="Times New Roman" panose="02020603050405020304" pitchFamily="18" charset="0"/>
              </a:rPr>
              <a:t>design goal of measuring the faint, diffuse emission from the cosmic microwave background (CMB</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10" name="矩形 9"/>
          <p:cNvSpPr/>
          <p:nvPr/>
        </p:nvSpPr>
        <p:spPr>
          <a:xfrm>
            <a:off x="329448" y="4769472"/>
            <a:ext cx="6379083" cy="830997"/>
          </a:xfrm>
          <a:prstGeom prst="rect">
            <a:avLst/>
          </a:prstGeom>
        </p:spPr>
        <p:txBody>
          <a:bodyPr wrap="square">
            <a:spAutoFit/>
          </a:bodyPr>
          <a:lstStyle/>
          <a:p>
            <a:r>
              <a:rPr lang="zh-CN" altLang="en-US" sz="2400" dirty="0" smtClean="0">
                <a:solidFill>
                  <a:srgbClr val="222222"/>
                </a:solidFill>
                <a:latin typeface="Arial" panose="020B0604020202020204" pitchFamily="34" charset="0"/>
              </a:rPr>
              <a:t>分辨率</a:t>
            </a:r>
            <a:r>
              <a:rPr lang="en-US" altLang="zh-CN" sz="2400" dirty="0" smtClean="0">
                <a:solidFill>
                  <a:srgbClr val="222222"/>
                </a:solidFill>
                <a:latin typeface="Arial" panose="020B0604020202020204" pitchFamily="34" charset="0"/>
              </a:rPr>
              <a:t>:     ~ 1 arcminute</a:t>
            </a:r>
          </a:p>
          <a:p>
            <a:r>
              <a:rPr lang="en-US" altLang="zh-CN" sz="2400" dirty="0">
                <a:solidFill>
                  <a:srgbClr val="222222"/>
                </a:solidFill>
                <a:latin typeface="Arial" panose="020B0604020202020204" pitchFamily="34" charset="0"/>
              </a:rPr>
              <a:t>	</a:t>
            </a:r>
            <a:r>
              <a:rPr lang="en-US" altLang="zh-CN" sz="2400" dirty="0" smtClean="0">
                <a:solidFill>
                  <a:srgbClr val="222222"/>
                </a:solidFill>
                <a:latin typeface="Arial" panose="020B0604020202020204" pitchFamily="34" charset="0"/>
              </a:rPr>
              <a:t> </a:t>
            </a:r>
            <a:r>
              <a:rPr lang="en-US" altLang="zh-CN" sz="2400" dirty="0">
                <a:solidFill>
                  <a:srgbClr val="222222"/>
                </a:solidFill>
                <a:latin typeface="Arial" panose="020B0604020202020204" pitchFamily="34" charset="0"/>
              </a:rPr>
              <a:t>(1/60th of a degree</a:t>
            </a:r>
            <a:r>
              <a:rPr lang="en-US" altLang="zh-CN" sz="2400" dirty="0" smtClean="0">
                <a:solidFill>
                  <a:srgbClr val="222222"/>
                </a:solidFill>
                <a:latin typeface="Arial" panose="020B0604020202020204" pitchFamily="34" charset="0"/>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868" y="1027906"/>
            <a:ext cx="4191000" cy="5588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870" y="4319647"/>
            <a:ext cx="2296259" cy="2296259"/>
          </a:xfrm>
          <a:prstGeom prst="rect">
            <a:avLst/>
          </a:prstGeom>
        </p:spPr>
      </p:pic>
    </p:spTree>
    <p:extLst>
      <p:ext uri="{BB962C8B-B14F-4D97-AF65-F5344CB8AC3E}">
        <p14:creationId xmlns:p14="http://schemas.microsoft.com/office/powerpoint/2010/main" val="100615592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65149217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758" y="1109348"/>
            <a:ext cx="7829312" cy="4816346"/>
          </a:xfrm>
          <a:prstGeom prst="rect">
            <a:avLst/>
          </a:prstGeom>
        </p:spPr>
      </p:pic>
      <p:sp>
        <p:nvSpPr>
          <p:cNvPr id="6" name="矩形 5"/>
          <p:cNvSpPr/>
          <p:nvPr/>
        </p:nvSpPr>
        <p:spPr>
          <a:xfrm>
            <a:off x="1362808" y="5890203"/>
            <a:ext cx="9205546" cy="830997"/>
          </a:xfrm>
          <a:prstGeom prst="rect">
            <a:avLst/>
          </a:prstGeom>
        </p:spPr>
        <p:txBody>
          <a:bodyPr wrap="square">
            <a:spAutoFit/>
          </a:bodyPr>
          <a:lstStyle/>
          <a:p>
            <a:pPr algn="ctr"/>
            <a:r>
              <a:rPr lang="en-US" altLang="zh-CN" sz="2400" b="1" dirty="0"/>
              <a:t>Small angular scale CMB power spectrum results from the ACT, SPT, </a:t>
            </a:r>
            <a:r>
              <a:rPr lang="en-US" altLang="zh-CN" sz="2400" b="1" dirty="0" err="1"/>
              <a:t>QUaD</a:t>
            </a:r>
            <a:r>
              <a:rPr lang="en-US" altLang="zh-CN" sz="2400" b="1" dirty="0"/>
              <a:t>, and ACBAR experiments (from </a:t>
            </a:r>
            <a:r>
              <a:rPr lang="en-US" altLang="zh-CN" sz="2400" b="1" dirty="0" err="1"/>
              <a:t>Shirokoff</a:t>
            </a:r>
            <a:r>
              <a:rPr lang="en-US" altLang="zh-CN" sz="2400" b="1" dirty="0"/>
              <a:t> et al. 2010).</a:t>
            </a:r>
            <a:endParaRPr lang="zh-CN" altLang="en-US" sz="2400" b="1" dirty="0"/>
          </a:p>
        </p:txBody>
      </p:sp>
      <p:sp>
        <p:nvSpPr>
          <p:cNvPr id="8" name="椭圆形标注 7"/>
          <p:cNvSpPr/>
          <p:nvPr/>
        </p:nvSpPr>
        <p:spPr>
          <a:xfrm>
            <a:off x="9020907" y="4062313"/>
            <a:ext cx="2168769" cy="1274885"/>
          </a:xfrm>
          <a:prstGeom prst="wedgeEllipseCallout">
            <a:avLst>
              <a:gd name="adj1" fmla="val -149347"/>
              <a:gd name="adj2" fmla="val -10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这里的小尺度各向异性主要来自</a:t>
            </a:r>
            <a:r>
              <a:rPr lang="en-US" altLang="zh-CN" dirty="0" smtClean="0"/>
              <a:t>SZ</a:t>
            </a:r>
            <a:endParaRPr lang="zh-CN" altLang="en-US" dirty="0"/>
          </a:p>
        </p:txBody>
      </p:sp>
      <p:sp>
        <p:nvSpPr>
          <p:cNvPr id="11" name="椭圆形标注 10"/>
          <p:cNvSpPr/>
          <p:nvPr/>
        </p:nvSpPr>
        <p:spPr>
          <a:xfrm>
            <a:off x="9032633" y="4065248"/>
            <a:ext cx="2168769" cy="1274885"/>
          </a:xfrm>
          <a:prstGeom prst="wedgeEllipseCallout">
            <a:avLst>
              <a:gd name="adj1" fmla="val -58536"/>
              <a:gd name="adj2" fmla="val -5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这里的小尺度各向异性主要来自</a:t>
            </a:r>
            <a:r>
              <a:rPr lang="en-US" altLang="zh-CN" dirty="0" smtClean="0"/>
              <a:t>SZ</a:t>
            </a:r>
            <a:endParaRPr lang="zh-CN" altLang="en-US" dirty="0"/>
          </a:p>
        </p:txBody>
      </p:sp>
      <p:sp>
        <p:nvSpPr>
          <p:cNvPr id="12" name="椭圆形标注 11"/>
          <p:cNvSpPr/>
          <p:nvPr/>
        </p:nvSpPr>
        <p:spPr>
          <a:xfrm>
            <a:off x="9009181" y="4062313"/>
            <a:ext cx="2168769" cy="1274885"/>
          </a:xfrm>
          <a:prstGeom prst="wedgeEllipseCallout">
            <a:avLst>
              <a:gd name="adj1" fmla="val -88131"/>
              <a:gd name="adj2"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这里的小尺度各向异性主要来自</a:t>
            </a:r>
            <a:r>
              <a:rPr lang="en-US" altLang="zh-CN" dirty="0" smtClean="0"/>
              <a:t>SZ</a:t>
            </a:r>
            <a:endParaRPr lang="zh-CN" altLang="en-US" dirty="0"/>
          </a:p>
        </p:txBody>
      </p:sp>
    </p:spTree>
    <p:extLst>
      <p:ext uri="{BB962C8B-B14F-4D97-AF65-F5344CB8AC3E}">
        <p14:creationId xmlns:p14="http://schemas.microsoft.com/office/powerpoint/2010/main" val="195476504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SZ</a:t>
            </a:r>
            <a:r>
              <a:rPr lang="zh-CN" altLang="en-US" b="1" dirty="0" smtClean="0">
                <a:latin typeface="华文宋体" panose="02010600040101010101" pitchFamily="2" charset="-122"/>
                <a:ea typeface="华文宋体" panose="02010600040101010101" pitchFamily="2" charset="-122"/>
              </a:rPr>
              <a:t>效应简介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005192" y="1390100"/>
            <a:ext cx="4208646" cy="4967514"/>
          </a:xfrm>
          <a:prstGeom prst="rect">
            <a:avLst/>
          </a:prstGeom>
        </p:spPr>
        <p:txBody>
          <a:bodyPr wrap="square">
            <a:spAutoFit/>
          </a:bodyPr>
          <a:lstStyle/>
          <a:p>
            <a:pPr>
              <a:lnSpc>
                <a:spcPct val="110000"/>
              </a:lnSpc>
            </a:pPr>
            <a:endParaRPr lang="en-US" altLang="zh-CN" sz="2400" dirty="0" smtClean="0">
              <a:solidFill>
                <a:srgbClr val="222222"/>
              </a:solidFill>
              <a:latin typeface="黑体" panose="02010609060101010101" pitchFamily="49" charset="-122"/>
              <a:ea typeface="黑体" panose="02010609060101010101" pitchFamily="49" charset="-122"/>
            </a:endParaRPr>
          </a:p>
          <a:p>
            <a:pPr>
              <a:lnSpc>
                <a:spcPct val="110000"/>
              </a:lnSpc>
            </a:pPr>
            <a:r>
              <a:rPr lang="en-US" altLang="zh-CN" sz="2400" dirty="0" smtClean="0">
                <a:solidFill>
                  <a:srgbClr val="222222"/>
                </a:solidFill>
                <a:latin typeface="Times New Roman" panose="02020603050405020304" pitchFamily="18" charset="0"/>
                <a:cs typeface="Times New Roman" panose="02020603050405020304" pitchFamily="18" charset="0"/>
              </a:rPr>
              <a:t>Observed distortions of the cosmic microwave background spectrum are used to detect the density perturbations of the universe. Using the </a:t>
            </a:r>
            <a:r>
              <a:rPr lang="en-US" altLang="zh-CN" sz="2400" dirty="0" err="1" smtClean="0">
                <a:solidFill>
                  <a:srgbClr val="222222"/>
                </a:solidFill>
                <a:latin typeface="Times New Roman" panose="02020603050405020304" pitchFamily="18" charset="0"/>
                <a:cs typeface="Times New Roman" panose="02020603050405020304" pitchFamily="18" charset="0"/>
              </a:rPr>
              <a:t>Sunyaev</a:t>
            </a:r>
            <a:r>
              <a:rPr lang="en-US" altLang="zh-CN" sz="2400" dirty="0" smtClean="0">
                <a:solidFill>
                  <a:srgbClr val="222222"/>
                </a:solidFill>
                <a:latin typeface="Times New Roman" panose="02020603050405020304" pitchFamily="18" charset="0"/>
                <a:cs typeface="Times New Roman" panose="02020603050405020304" pitchFamily="18" charset="0"/>
              </a:rPr>
              <a:t>–</a:t>
            </a:r>
            <a:r>
              <a:rPr lang="en-US" altLang="zh-CN" sz="2400" dirty="0" err="1" smtClean="0">
                <a:solidFill>
                  <a:srgbClr val="222222"/>
                </a:solidFill>
                <a:latin typeface="Times New Roman" panose="02020603050405020304" pitchFamily="18" charset="0"/>
                <a:cs typeface="Times New Roman" panose="02020603050405020304" pitchFamily="18" charset="0"/>
              </a:rPr>
              <a:t>Zel'dovich</a:t>
            </a:r>
            <a:r>
              <a:rPr lang="en-US" altLang="zh-CN" sz="2400" dirty="0" smtClean="0">
                <a:solidFill>
                  <a:srgbClr val="222222"/>
                </a:solidFill>
                <a:latin typeface="Times New Roman" panose="02020603050405020304" pitchFamily="18" charset="0"/>
                <a:cs typeface="Times New Roman" panose="02020603050405020304" pitchFamily="18" charset="0"/>
              </a:rPr>
              <a:t> effect, dense clusters of galaxies have been observed.</a:t>
            </a:r>
            <a:endParaRPr lang="en-US" altLang="zh-CN" sz="2400" dirty="0" smtClean="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dirty="0" smtClean="0">
              <a:solidFill>
                <a:srgbClr val="222222"/>
              </a:solidFill>
              <a:latin typeface="黑体" panose="02010609060101010101" pitchFamily="49" charset="-122"/>
              <a:ea typeface="黑体" panose="02010609060101010101" pitchFamily="49" charset="-122"/>
            </a:endParaRPr>
          </a:p>
          <a:p>
            <a:pPr>
              <a:lnSpc>
                <a:spcPct val="110000"/>
              </a:lnSpc>
            </a:pPr>
            <a:r>
              <a:rPr lang="en-US" altLang="zh-CN" sz="2400" b="1" dirty="0" smtClean="0">
                <a:solidFill>
                  <a:srgbClr val="222222"/>
                </a:solidFill>
                <a:latin typeface="黑体" panose="02010609060101010101" pitchFamily="49" charset="-122"/>
                <a:ea typeface="黑体" panose="02010609060101010101" pitchFamily="49" charset="-122"/>
              </a:rPr>
              <a:t>SZ</a:t>
            </a:r>
            <a:r>
              <a:rPr lang="zh-CN" altLang="en-US" sz="2400" b="1" dirty="0" smtClean="0">
                <a:solidFill>
                  <a:srgbClr val="222222"/>
                </a:solidFill>
                <a:latin typeface="黑体" panose="02010609060101010101" pitchFamily="49" charset="-122"/>
                <a:ea typeface="黑体" panose="02010609060101010101" pitchFamily="49" charset="-122"/>
              </a:rPr>
              <a:t>效应可用来探测星系团。</a:t>
            </a: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dirty="0">
              <a:solidFill>
                <a:srgbClr val="222222"/>
              </a:solidFill>
              <a:latin typeface="Arial" panose="020B0604020202020204" pitchFamily="34"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262" y="1011115"/>
            <a:ext cx="6591133" cy="4940234"/>
          </a:xfrm>
          <a:prstGeom prst="rect">
            <a:avLst/>
          </a:prstGeom>
        </p:spPr>
      </p:pic>
    </p:spTree>
    <p:extLst>
      <p:ext uri="{BB962C8B-B14F-4D97-AF65-F5344CB8AC3E}">
        <p14:creationId xmlns:p14="http://schemas.microsoft.com/office/powerpoint/2010/main" val="282961914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插一句话：星系团简介</a:t>
            </a:r>
            <a:r>
              <a:rPr lang="en-US" altLang="zh-CN" b="1" dirty="0" smtClean="0">
                <a:latin typeface="华文宋体" panose="02010600040101010101" pitchFamily="2" charset="-122"/>
                <a:ea typeface="华文宋体" panose="02010600040101010101" pitchFamily="2" charset="-122"/>
              </a:rPr>
              <a:t>(</a:t>
            </a:r>
            <a:r>
              <a:rPr lang="en-US" altLang="zh-CN" b="1" dirty="0" err="1" smtClean="0">
                <a:latin typeface="华文宋体" panose="02010600040101010101" pitchFamily="2" charset="-122"/>
                <a:ea typeface="华文宋体" panose="02010600040101010101" pitchFamily="2" charset="-122"/>
              </a:rPr>
              <a:t>wikipedia</a:t>
            </a:r>
            <a:r>
              <a:rPr lang="en-US" altLang="zh-CN"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442484" y="1287244"/>
            <a:ext cx="5404402" cy="5909310"/>
          </a:xfrm>
          <a:prstGeom prst="rect">
            <a:avLst/>
          </a:prstGeom>
        </p:spPr>
        <p:txBody>
          <a:bodyPr wrap="square">
            <a:spAutoFit/>
          </a:bodyPr>
          <a:lstStyle/>
          <a:p>
            <a:pPr>
              <a:lnSpc>
                <a:spcPct val="110000"/>
              </a:lnSpc>
            </a:pPr>
            <a:r>
              <a:rPr lang="en-US" altLang="zh-CN" sz="2000" dirty="0">
                <a:solidFill>
                  <a:srgbClr val="222222"/>
                </a:solidFill>
                <a:latin typeface="Arial" panose="020B0604020202020204" pitchFamily="34" charset="0"/>
              </a:rPr>
              <a:t>A </a:t>
            </a:r>
            <a:r>
              <a:rPr lang="en-US" altLang="zh-CN" sz="2000" b="1" dirty="0">
                <a:solidFill>
                  <a:srgbClr val="222222"/>
                </a:solidFill>
                <a:latin typeface="Arial" panose="020B0604020202020204" pitchFamily="34" charset="0"/>
              </a:rPr>
              <a:t>galaxy cluster</a:t>
            </a:r>
            <a:r>
              <a:rPr lang="en-US" altLang="zh-CN" sz="2000" dirty="0">
                <a:solidFill>
                  <a:srgbClr val="222222"/>
                </a:solidFill>
                <a:latin typeface="Arial" panose="020B0604020202020204" pitchFamily="34" charset="0"/>
              </a:rPr>
              <a:t>, or </a:t>
            </a:r>
            <a:r>
              <a:rPr lang="en-US" altLang="zh-CN" sz="2000" b="1" dirty="0">
                <a:solidFill>
                  <a:srgbClr val="222222"/>
                </a:solidFill>
                <a:latin typeface="Arial" panose="020B0604020202020204" pitchFamily="34" charset="0"/>
              </a:rPr>
              <a:t>cluster of </a:t>
            </a:r>
            <a:r>
              <a:rPr lang="en-US" altLang="zh-CN" sz="2000" dirty="0">
                <a:solidFill>
                  <a:srgbClr val="222222"/>
                </a:solidFill>
                <a:latin typeface="Arial" panose="020B0604020202020204" pitchFamily="34" charset="0"/>
              </a:rPr>
              <a:t>galaxies, is a structure that consists of anywhere from hundreds to thousands of galaxies that are bound together by gravity with typical masses ranging from 10</a:t>
            </a:r>
            <a:r>
              <a:rPr lang="en-US" altLang="zh-CN" sz="2000" baseline="30000" dirty="0">
                <a:solidFill>
                  <a:srgbClr val="222222"/>
                </a:solidFill>
                <a:latin typeface="Arial" panose="020B0604020202020204" pitchFamily="34" charset="0"/>
              </a:rPr>
              <a:t>14</a:t>
            </a:r>
            <a:r>
              <a:rPr lang="en-US" altLang="zh-CN" sz="2000" dirty="0">
                <a:solidFill>
                  <a:srgbClr val="222222"/>
                </a:solidFill>
                <a:latin typeface="Arial" panose="020B0604020202020204" pitchFamily="34" charset="0"/>
              </a:rPr>
              <a:t>–10</a:t>
            </a:r>
            <a:r>
              <a:rPr lang="en-US" altLang="zh-CN" sz="2000" baseline="30000" dirty="0">
                <a:solidFill>
                  <a:srgbClr val="222222"/>
                </a:solidFill>
                <a:latin typeface="Arial" panose="020B0604020202020204" pitchFamily="34" charset="0"/>
              </a:rPr>
              <a:t>15</a:t>
            </a:r>
            <a:r>
              <a:rPr lang="en-US" altLang="zh-CN" sz="2000" dirty="0">
                <a:solidFill>
                  <a:srgbClr val="222222"/>
                </a:solidFill>
                <a:latin typeface="Arial" panose="020B0604020202020204" pitchFamily="34" charset="0"/>
              </a:rPr>
              <a:t> solar masses. </a:t>
            </a:r>
            <a:r>
              <a:rPr lang="en-US" altLang="zh-CN" sz="2000" dirty="0" smtClean="0">
                <a:solidFill>
                  <a:srgbClr val="222222"/>
                </a:solidFill>
                <a:latin typeface="Arial" panose="020B0604020202020204" pitchFamily="34" charset="0"/>
              </a:rPr>
              <a:t>They </a:t>
            </a:r>
            <a:r>
              <a:rPr lang="en-US" altLang="zh-CN" sz="2000" dirty="0">
                <a:solidFill>
                  <a:srgbClr val="222222"/>
                </a:solidFill>
                <a:latin typeface="Arial" panose="020B0604020202020204" pitchFamily="34" charset="0"/>
              </a:rPr>
              <a:t>are the largest known gravitationally</a:t>
            </a:r>
            <a:r>
              <a:rPr lang="en-US" altLang="zh-CN" sz="2000" dirty="0">
                <a:solidFill>
                  <a:srgbClr val="0B0080"/>
                </a:solidFill>
                <a:latin typeface="Arial" panose="020B0604020202020204" pitchFamily="34" charset="0"/>
              </a:rPr>
              <a:t> </a:t>
            </a:r>
            <a:r>
              <a:rPr lang="en-US" altLang="zh-CN" sz="2000" dirty="0">
                <a:solidFill>
                  <a:srgbClr val="222222"/>
                </a:solidFill>
                <a:latin typeface="Arial" panose="020B0604020202020204" pitchFamily="34" charset="0"/>
              </a:rPr>
              <a:t>bound structures in the </a:t>
            </a:r>
            <a:r>
              <a:rPr lang="en-US" altLang="zh-CN" sz="2000" dirty="0" smtClean="0">
                <a:solidFill>
                  <a:srgbClr val="222222"/>
                </a:solidFill>
                <a:latin typeface="Arial" panose="020B0604020202020204" pitchFamily="34" charset="0"/>
              </a:rPr>
              <a:t>universe.</a:t>
            </a:r>
          </a:p>
          <a:p>
            <a:pPr>
              <a:lnSpc>
                <a:spcPct val="110000"/>
              </a:lnSpc>
            </a:pPr>
            <a:endParaRPr lang="en-US" altLang="zh-CN" sz="2000" dirty="0">
              <a:solidFill>
                <a:srgbClr val="222222"/>
              </a:solidFill>
              <a:latin typeface="Arial" panose="020B0604020202020204" pitchFamily="34" charset="0"/>
            </a:endParaRPr>
          </a:p>
          <a:p>
            <a:r>
              <a:rPr lang="en-US" altLang="zh-CN" sz="2000" dirty="0" smtClean="0">
                <a:solidFill>
                  <a:srgbClr val="222222"/>
                </a:solidFill>
                <a:latin typeface="Arial" panose="020B0604020202020204" pitchFamily="34" charset="0"/>
              </a:rPr>
              <a:t>They contain 100 to 1,000 galaxies, hot X-ray- emitting gas and large amounts of dark matter. The distribution of the three components is approximately the same in the cluster. </a:t>
            </a:r>
          </a:p>
          <a:p>
            <a:endParaRPr lang="en-US" altLang="zh-CN" sz="2000" dirty="0">
              <a:solidFill>
                <a:srgbClr val="222222"/>
              </a:solidFill>
              <a:latin typeface="Arial" panose="020B0604020202020204" pitchFamily="34" charset="0"/>
            </a:endParaRPr>
          </a:p>
          <a:p>
            <a:r>
              <a:rPr lang="en-US" altLang="zh-CN" sz="2000" dirty="0" smtClean="0">
                <a:solidFill>
                  <a:srgbClr val="222222"/>
                </a:solidFill>
                <a:latin typeface="Arial" panose="020B0604020202020204" pitchFamily="34" charset="0"/>
              </a:rPr>
              <a:t>They </a:t>
            </a:r>
            <a:r>
              <a:rPr lang="en-US" altLang="zh-CN" sz="2000" dirty="0">
                <a:solidFill>
                  <a:srgbClr val="222222"/>
                </a:solidFill>
                <a:latin typeface="Arial" panose="020B0604020202020204" pitchFamily="34" charset="0"/>
              </a:rPr>
              <a:t>typically have a diameter from 2 to 10 </a:t>
            </a:r>
            <a:r>
              <a:rPr lang="en-US" altLang="zh-CN" sz="2000" dirty="0" err="1" smtClean="0">
                <a:solidFill>
                  <a:srgbClr val="222222"/>
                </a:solidFill>
                <a:latin typeface="Arial" panose="020B0604020202020204" pitchFamily="34" charset="0"/>
              </a:rPr>
              <a:t>Mpc</a:t>
            </a:r>
            <a:r>
              <a:rPr lang="en-US" altLang="zh-CN" sz="2000" dirty="0" smtClean="0">
                <a:solidFill>
                  <a:srgbClr val="222222"/>
                </a:solidFill>
                <a:latin typeface="Arial" panose="020B0604020202020204" pitchFamily="34" charset="0"/>
              </a:rPr>
              <a:t>. The </a:t>
            </a:r>
            <a:r>
              <a:rPr lang="en-US" altLang="zh-CN" sz="2000" dirty="0">
                <a:solidFill>
                  <a:srgbClr val="222222"/>
                </a:solidFill>
                <a:latin typeface="Arial" panose="020B0604020202020204" pitchFamily="34" charset="0"/>
              </a:rPr>
              <a:t>spread of velocities for the individual galaxies is about 800–1000 km/s.</a:t>
            </a:r>
          </a:p>
          <a:p>
            <a:endParaRPr lang="en-US" altLang="zh-CN" sz="2000" dirty="0" smtClean="0">
              <a:solidFill>
                <a:srgbClr val="222222"/>
              </a:solidFill>
              <a:latin typeface="Arial" panose="020B0604020202020204" pitchFamily="34" charset="0"/>
            </a:endParaRPr>
          </a:p>
          <a:p>
            <a:pPr>
              <a:lnSpc>
                <a:spcPct val="110000"/>
              </a:lnSpc>
            </a:pPr>
            <a:endParaRPr lang="en-US" altLang="zh-CN" sz="2000" dirty="0">
              <a:solidFill>
                <a:srgbClr val="222222"/>
              </a:solidFill>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439" y="1287244"/>
            <a:ext cx="4255478" cy="4255478"/>
          </a:xfrm>
          <a:prstGeom prst="rect">
            <a:avLst/>
          </a:prstGeom>
        </p:spPr>
      </p:pic>
      <p:sp>
        <p:nvSpPr>
          <p:cNvPr id="4" name="矩形 3"/>
          <p:cNvSpPr/>
          <p:nvPr/>
        </p:nvSpPr>
        <p:spPr>
          <a:xfrm>
            <a:off x="6928431" y="5791445"/>
            <a:ext cx="5062353" cy="923330"/>
          </a:xfrm>
          <a:prstGeom prst="rect">
            <a:avLst/>
          </a:prstGeom>
        </p:spPr>
        <p:txBody>
          <a:bodyPr wrap="square">
            <a:spAutoFit/>
          </a:bodyPr>
          <a:lstStyle/>
          <a:p>
            <a:r>
              <a:rPr lang="en-US" altLang="zh-CN" dirty="0">
                <a:solidFill>
                  <a:srgbClr val="222222"/>
                </a:solidFill>
                <a:latin typeface="Arial" panose="020B0604020202020204" pitchFamily="34" charset="0"/>
              </a:rPr>
              <a:t>Galaxy cluster </a:t>
            </a:r>
            <a:r>
              <a:rPr lang="en-US" altLang="zh-CN" dirty="0">
                <a:solidFill>
                  <a:srgbClr val="A55858"/>
                </a:solidFill>
                <a:latin typeface="Arial" panose="020B0604020202020204" pitchFamily="34" charset="0"/>
                <a:hlinkClick r:id="rId3" tooltip="IDCS J1426 (page does not exist)"/>
              </a:rPr>
              <a:t>IDCS J1426</a:t>
            </a:r>
            <a:r>
              <a:rPr lang="en-US" altLang="zh-CN" dirty="0">
                <a:solidFill>
                  <a:srgbClr val="222222"/>
                </a:solidFill>
                <a:latin typeface="Arial" panose="020B0604020202020204" pitchFamily="34" charset="0"/>
              </a:rPr>
              <a:t> is located 10 billion light-years from Earth and weighs almost 500 trillion suns.</a:t>
            </a:r>
            <a:endParaRPr lang="zh-CN" altLang="en-US" dirty="0"/>
          </a:p>
        </p:txBody>
      </p:sp>
    </p:spTree>
    <p:extLst>
      <p:ext uri="{BB962C8B-B14F-4D97-AF65-F5344CB8AC3E}">
        <p14:creationId xmlns:p14="http://schemas.microsoft.com/office/powerpoint/2010/main" val="333832956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插一句话：探测星系团的四种手段</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3857588" y="1798761"/>
            <a:ext cx="2356879" cy="243034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668" y="1798761"/>
            <a:ext cx="2439500" cy="24395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532" y="1798761"/>
            <a:ext cx="2540809" cy="2430339"/>
          </a:xfrm>
          <a:prstGeom prst="rect">
            <a:avLst/>
          </a:prstGeom>
        </p:spPr>
      </p:pic>
      <p:sp>
        <p:nvSpPr>
          <p:cNvPr id="9" name="矩形 8"/>
          <p:cNvSpPr/>
          <p:nvPr/>
        </p:nvSpPr>
        <p:spPr>
          <a:xfrm>
            <a:off x="601078" y="5292942"/>
            <a:ext cx="8223726" cy="584775"/>
          </a:xfrm>
          <a:prstGeom prst="rect">
            <a:avLst/>
          </a:prstGeom>
        </p:spPr>
        <p:txBody>
          <a:bodyPr wrap="none">
            <a:spAutoFit/>
          </a:bodyPr>
          <a:lstStyle/>
          <a:p>
            <a:r>
              <a:rPr lang="zh-CN" altLang="en-US" sz="3200" b="1" dirty="0">
                <a:solidFill>
                  <a:srgbClr val="222222"/>
                </a:solidFill>
                <a:latin typeface="黑体" panose="02010609060101010101" pitchFamily="49" charset="-122"/>
                <a:ea typeface="黑体" panose="02010609060101010101" pitchFamily="49" charset="-122"/>
              </a:rPr>
              <a:t>从左到</a:t>
            </a:r>
            <a:r>
              <a:rPr lang="zh-CN" altLang="en-US" sz="3200" b="1" dirty="0" smtClean="0">
                <a:solidFill>
                  <a:srgbClr val="222222"/>
                </a:solidFill>
                <a:latin typeface="黑体" panose="02010609060101010101" pitchFamily="49" charset="-122"/>
                <a:ea typeface="黑体" panose="02010609060101010101" pitchFamily="49" charset="-122"/>
              </a:rPr>
              <a:t>右：光学，引力透镜，</a:t>
            </a:r>
            <a:r>
              <a:rPr lang="en-US" altLang="zh-CN" sz="3200" b="1" dirty="0" smtClean="0">
                <a:solidFill>
                  <a:srgbClr val="222222"/>
                </a:solidFill>
                <a:latin typeface="黑体" panose="02010609060101010101" pitchFamily="49" charset="-122"/>
                <a:ea typeface="黑体" panose="02010609060101010101" pitchFamily="49" charset="-122"/>
              </a:rPr>
              <a:t>X-ray</a:t>
            </a:r>
            <a:r>
              <a:rPr lang="zh-CN" altLang="en-US" sz="3200" b="1" dirty="0" smtClean="0">
                <a:solidFill>
                  <a:srgbClr val="222222"/>
                </a:solidFill>
                <a:latin typeface="黑体" panose="02010609060101010101" pitchFamily="49" charset="-122"/>
                <a:ea typeface="黑体" panose="02010609060101010101" pitchFamily="49" charset="-122"/>
              </a:rPr>
              <a:t>，</a:t>
            </a:r>
            <a:r>
              <a:rPr lang="en-US" altLang="zh-CN" sz="3200" b="1" dirty="0" smtClean="0">
                <a:solidFill>
                  <a:srgbClr val="222222"/>
                </a:solidFill>
                <a:latin typeface="黑体" panose="02010609060101010101" pitchFamily="49" charset="-122"/>
                <a:ea typeface="黑体" panose="02010609060101010101" pitchFamily="49" charset="-122"/>
              </a:rPr>
              <a:t>SZ</a:t>
            </a:r>
            <a:r>
              <a:rPr lang="zh-CN" altLang="en-US" sz="3200" b="1" dirty="0" smtClean="0">
                <a:solidFill>
                  <a:srgbClr val="222222"/>
                </a:solidFill>
                <a:latin typeface="黑体" panose="02010609060101010101" pitchFamily="49" charset="-122"/>
                <a:ea typeface="黑体" panose="02010609060101010101" pitchFamily="49" charset="-122"/>
              </a:rPr>
              <a:t>效应</a:t>
            </a:r>
            <a:endParaRPr lang="zh-CN" altLang="en-US" sz="3200" b="1" dirty="0"/>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441" y="1798760"/>
            <a:ext cx="2430339" cy="2430339"/>
          </a:xfrm>
          <a:prstGeom prst="rect">
            <a:avLst/>
          </a:prstGeom>
        </p:spPr>
      </p:pic>
    </p:spTree>
    <p:extLst>
      <p:ext uri="{BB962C8B-B14F-4D97-AF65-F5344CB8AC3E}">
        <p14:creationId xmlns:p14="http://schemas.microsoft.com/office/powerpoint/2010/main" val="315450383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SZ</a:t>
            </a:r>
            <a:r>
              <a:rPr lang="zh-CN" altLang="en-US" b="1" dirty="0" smtClean="0">
                <a:latin typeface="华文宋体" panose="02010600040101010101" pitchFamily="2" charset="-122"/>
                <a:ea typeface="华文宋体" panose="02010600040101010101" pitchFamily="2" charset="-122"/>
              </a:rPr>
              <a:t>效应简介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6752492" y="1390100"/>
            <a:ext cx="4229100" cy="4493538"/>
          </a:xfrm>
          <a:prstGeom prst="rect">
            <a:avLst/>
          </a:prstGeom>
        </p:spPr>
        <p:txBody>
          <a:bodyPr wrap="square">
            <a:spAutoFit/>
          </a:bodyPr>
          <a:lstStyle/>
          <a:p>
            <a:pPr>
              <a:lnSpc>
                <a:spcPct val="110000"/>
              </a:lnSpc>
            </a:pP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r>
              <a:rPr lang="zh-CN" altLang="en-US" sz="2400" b="1" dirty="0" smtClean="0">
                <a:solidFill>
                  <a:srgbClr val="222222"/>
                </a:solidFill>
                <a:latin typeface="黑体" panose="02010609060101010101" pitchFamily="49" charset="-122"/>
                <a:ea typeface="黑体" panose="02010609060101010101" pitchFamily="49" charset="-122"/>
              </a:rPr>
              <a:t>左图：</a:t>
            </a:r>
            <a:r>
              <a:rPr lang="en-US" altLang="zh-CN" sz="2400" b="1" dirty="0" smtClean="0">
                <a:solidFill>
                  <a:srgbClr val="222222"/>
                </a:solidFill>
                <a:latin typeface="黑体" panose="02010609060101010101" pitchFamily="49" charset="-122"/>
                <a:ea typeface="黑体" panose="02010609060101010101" pitchFamily="49" charset="-122"/>
              </a:rPr>
              <a:t>ALMA </a:t>
            </a:r>
            <a:r>
              <a:rPr lang="zh-CN" altLang="en-US" sz="2400" b="1" dirty="0" smtClean="0">
                <a:solidFill>
                  <a:srgbClr val="222222"/>
                </a:solidFill>
                <a:latin typeface="黑体" panose="02010609060101010101" pitchFamily="49" charset="-122"/>
                <a:ea typeface="黑体" panose="02010609060101010101" pitchFamily="49" charset="-122"/>
              </a:rPr>
              <a:t>天线阵列拍摄到 星系团 </a:t>
            </a:r>
            <a:r>
              <a:rPr lang="en-US" altLang="zh-CN" sz="2400" b="1" dirty="0" smtClean="0">
                <a:latin typeface="黑体" panose="02010609060101010101" pitchFamily="49" charset="-122"/>
                <a:ea typeface="黑体" panose="02010609060101010101" pitchFamily="49" charset="-122"/>
              </a:rPr>
              <a:t>RX J1347.5–1145</a:t>
            </a:r>
            <a:r>
              <a:rPr lang="zh-CN" altLang="en-US" sz="2400" b="1" dirty="0">
                <a:solidFill>
                  <a:srgbClr val="222222"/>
                </a:solidFill>
                <a:latin typeface="黑体" panose="02010609060101010101" pitchFamily="49" charset="-122"/>
                <a:ea typeface="黑体" panose="02010609060101010101" pitchFamily="49" charset="-122"/>
              </a:rPr>
              <a:t> </a:t>
            </a:r>
            <a:r>
              <a:rPr lang="zh-CN" altLang="en-US" sz="2400" b="1" dirty="0" smtClean="0">
                <a:solidFill>
                  <a:srgbClr val="222222"/>
                </a:solidFill>
                <a:latin typeface="黑体" panose="02010609060101010101" pitchFamily="49" charset="-122"/>
                <a:ea typeface="黑体" panose="02010609060101010101" pitchFamily="49" charset="-122"/>
              </a:rPr>
              <a:t>的 </a:t>
            </a:r>
            <a:r>
              <a:rPr lang="en-US" altLang="zh-CN" sz="2400" b="1" dirty="0" smtClean="0">
                <a:solidFill>
                  <a:srgbClr val="222222"/>
                </a:solidFill>
                <a:latin typeface="黑体" panose="02010609060101010101" pitchFamily="49" charset="-122"/>
                <a:ea typeface="黑体" panose="02010609060101010101" pitchFamily="49" charset="-122"/>
              </a:rPr>
              <a:t>SZ </a:t>
            </a:r>
            <a:r>
              <a:rPr lang="zh-CN" altLang="en-US" sz="2400" b="1" dirty="0" smtClean="0">
                <a:solidFill>
                  <a:srgbClr val="222222"/>
                </a:solidFill>
                <a:latin typeface="黑体" panose="02010609060101010101" pitchFamily="49" charset="-122"/>
                <a:ea typeface="黑体" panose="02010609060101010101" pitchFamily="49" charset="-122"/>
              </a:rPr>
              <a:t>效应图片。</a:t>
            </a: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b="1" dirty="0">
              <a:solidFill>
                <a:srgbClr val="222222"/>
              </a:solidFill>
              <a:latin typeface="黑体" panose="02010609060101010101" pitchFamily="49" charset="-122"/>
              <a:ea typeface="黑体" panose="02010609060101010101" pitchFamily="49" charset="-122"/>
            </a:endParaRPr>
          </a:p>
          <a:p>
            <a:pPr>
              <a:lnSpc>
                <a:spcPct val="110000"/>
              </a:lnSpc>
            </a:pPr>
            <a:r>
              <a:rPr lang="zh-CN" altLang="en-US" sz="2400" b="1" dirty="0" smtClean="0">
                <a:solidFill>
                  <a:srgbClr val="222222"/>
                </a:solidFill>
                <a:latin typeface="黑体" panose="02010609060101010101" pitchFamily="49" charset="-122"/>
                <a:ea typeface="黑体" panose="02010609060101010101" pitchFamily="49" charset="-122"/>
              </a:rPr>
              <a:t>星系团红移为</a:t>
            </a:r>
            <a:r>
              <a:rPr lang="en-US" altLang="zh-CN" sz="2400" b="1" dirty="0" smtClean="0">
                <a:solidFill>
                  <a:srgbClr val="222222"/>
                </a:solidFill>
                <a:latin typeface="黑体" panose="02010609060101010101" pitchFamily="49" charset="-122"/>
                <a:ea typeface="黑体" panose="02010609060101010101" pitchFamily="49" charset="-122"/>
              </a:rPr>
              <a:t>0.45</a:t>
            </a:r>
            <a:r>
              <a:rPr lang="zh-CN" altLang="en-US" sz="2400" b="1" dirty="0" smtClean="0">
                <a:solidFill>
                  <a:srgbClr val="222222"/>
                </a:solidFill>
                <a:latin typeface="黑体" panose="02010609060101010101" pitchFamily="49" charset="-122"/>
                <a:ea typeface="黑体" panose="02010609060101010101" pitchFamily="49" charset="-122"/>
              </a:rPr>
              <a:t>。</a:t>
            </a:r>
            <a:r>
              <a:rPr lang="en-US" altLang="zh-CN" sz="2400" b="1" dirty="0" smtClean="0">
                <a:solidFill>
                  <a:srgbClr val="222222"/>
                </a:solidFill>
                <a:latin typeface="黑体" panose="02010609060101010101" pitchFamily="49" charset="-122"/>
                <a:ea typeface="黑体" panose="02010609060101010101" pitchFamily="49" charset="-122"/>
              </a:rPr>
              <a:t>ALMA </a:t>
            </a:r>
            <a:r>
              <a:rPr lang="zh-CN" altLang="en-US" sz="2400" b="1" dirty="0" smtClean="0">
                <a:solidFill>
                  <a:srgbClr val="222222"/>
                </a:solidFill>
                <a:latin typeface="黑体" panose="02010609060101010101" pitchFamily="49" charset="-122"/>
                <a:ea typeface="黑体" panose="02010609060101010101" pitchFamily="49" charset="-122"/>
              </a:rPr>
              <a:t>使用 </a:t>
            </a:r>
            <a:r>
              <a:rPr lang="en-US" altLang="zh-CN" sz="2400" b="1" dirty="0" smtClean="0">
                <a:solidFill>
                  <a:srgbClr val="222222"/>
                </a:solidFill>
                <a:latin typeface="黑体" panose="02010609060101010101" pitchFamily="49" charset="-122"/>
                <a:ea typeface="黑体" panose="02010609060101010101" pitchFamily="49" charset="-122"/>
              </a:rPr>
              <a:t>SZ </a:t>
            </a:r>
            <a:r>
              <a:rPr lang="zh-CN" altLang="en-US" sz="2400" b="1" dirty="0" smtClean="0">
                <a:solidFill>
                  <a:srgbClr val="222222"/>
                </a:solidFill>
                <a:latin typeface="黑体" panose="02010609060101010101" pitchFamily="49" charset="-122"/>
                <a:ea typeface="黑体" panose="02010609060101010101" pitchFamily="49" charset="-122"/>
              </a:rPr>
              <a:t>效应观测的分辨率达到</a:t>
            </a:r>
            <a:r>
              <a:rPr lang="en-US" altLang="zh-CN" sz="2400" b="1" dirty="0" smtClean="0">
                <a:solidFill>
                  <a:srgbClr val="222222"/>
                </a:solidFill>
                <a:latin typeface="黑体" panose="02010609060101010101" pitchFamily="49" charset="-122"/>
                <a:ea typeface="黑体" panose="02010609060101010101" pitchFamily="49" charset="-122"/>
              </a:rPr>
              <a:t>5</a:t>
            </a:r>
            <a:r>
              <a:rPr lang="zh-CN" altLang="en-US" sz="2400" b="1" dirty="0" smtClean="0">
                <a:solidFill>
                  <a:srgbClr val="222222"/>
                </a:solidFill>
                <a:latin typeface="黑体" panose="02010609060101010101" pitchFamily="49" charset="-122"/>
                <a:ea typeface="黑体" panose="02010609060101010101" pitchFamily="49" charset="-122"/>
              </a:rPr>
              <a:t>角秒。</a:t>
            </a: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b="1" dirty="0">
              <a:solidFill>
                <a:srgbClr val="222222"/>
              </a:solidFill>
              <a:latin typeface="黑体" panose="02010609060101010101" pitchFamily="49" charset="-122"/>
              <a:ea typeface="黑体" panose="02010609060101010101" pitchFamily="49" charset="-122"/>
            </a:endParaRPr>
          </a:p>
          <a:p>
            <a:pPr>
              <a:lnSpc>
                <a:spcPct val="110000"/>
              </a:lnSpc>
            </a:pPr>
            <a:r>
              <a:rPr lang="en-US" altLang="zh-CN" sz="2000" b="1" dirty="0"/>
              <a:t>KITAYAMA et al., arXiv:1607.08833</a:t>
            </a:r>
            <a:endParaRPr lang="en-US" altLang="zh-CN" sz="2000" b="1" dirty="0">
              <a:solidFill>
                <a:srgbClr val="222222"/>
              </a:solidFill>
              <a:latin typeface="Arial" panose="020B0604020202020204" pitchFamily="34" charset="0"/>
            </a:endParaRPr>
          </a:p>
          <a:p>
            <a:pPr>
              <a:lnSpc>
                <a:spcPct val="110000"/>
              </a:lnSpc>
            </a:pPr>
            <a:endParaRPr lang="en-US" altLang="zh-CN" sz="2400" b="1" dirty="0">
              <a:solidFill>
                <a:srgbClr val="222222"/>
              </a:solidFill>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838200" y="1390100"/>
            <a:ext cx="5464013" cy="5159187"/>
          </a:xfrm>
          <a:prstGeom prst="rect">
            <a:avLst/>
          </a:prstGeom>
        </p:spPr>
      </p:pic>
    </p:spTree>
    <p:extLst>
      <p:ext uri="{BB962C8B-B14F-4D97-AF65-F5344CB8AC3E}">
        <p14:creationId xmlns:p14="http://schemas.microsoft.com/office/powerpoint/2010/main" val="214988718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SZ</a:t>
            </a:r>
            <a:r>
              <a:rPr lang="zh-CN" altLang="en-US" b="1" dirty="0" smtClean="0">
                <a:latin typeface="华文宋体" panose="02010600040101010101" pitchFamily="2" charset="-122"/>
                <a:ea typeface="华文宋体" panose="02010600040101010101" pitchFamily="2" charset="-122"/>
              </a:rPr>
              <a:t>效应简介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6752492" y="1390100"/>
            <a:ext cx="4229100" cy="4493538"/>
          </a:xfrm>
          <a:prstGeom prst="rect">
            <a:avLst/>
          </a:prstGeom>
        </p:spPr>
        <p:txBody>
          <a:bodyPr wrap="square">
            <a:spAutoFit/>
          </a:bodyPr>
          <a:lstStyle/>
          <a:p>
            <a:pPr>
              <a:lnSpc>
                <a:spcPct val="110000"/>
              </a:lnSpc>
            </a:pP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r>
              <a:rPr lang="zh-CN" altLang="en-US" sz="2400" b="1" dirty="0" smtClean="0">
                <a:solidFill>
                  <a:srgbClr val="222222"/>
                </a:solidFill>
                <a:latin typeface="黑体" panose="02010609060101010101" pitchFamily="49" charset="-122"/>
                <a:ea typeface="黑体" panose="02010609060101010101" pitchFamily="49" charset="-122"/>
              </a:rPr>
              <a:t>左图：</a:t>
            </a:r>
            <a:r>
              <a:rPr lang="en-US" altLang="zh-CN" sz="2400" b="1" dirty="0" smtClean="0">
                <a:solidFill>
                  <a:srgbClr val="222222"/>
                </a:solidFill>
                <a:latin typeface="黑体" panose="02010609060101010101" pitchFamily="49" charset="-122"/>
                <a:ea typeface="黑体" panose="02010609060101010101" pitchFamily="49" charset="-122"/>
              </a:rPr>
              <a:t>ALMA </a:t>
            </a:r>
            <a:r>
              <a:rPr lang="zh-CN" altLang="en-US" sz="2400" b="1" dirty="0" smtClean="0">
                <a:solidFill>
                  <a:srgbClr val="222222"/>
                </a:solidFill>
                <a:latin typeface="黑体" panose="02010609060101010101" pitchFamily="49" charset="-122"/>
                <a:ea typeface="黑体" panose="02010609060101010101" pitchFamily="49" charset="-122"/>
              </a:rPr>
              <a:t>天线阵列拍摄到 星系团 </a:t>
            </a:r>
            <a:r>
              <a:rPr lang="en-US" altLang="zh-CN" sz="2400" b="1" dirty="0" smtClean="0">
                <a:latin typeface="黑体" panose="02010609060101010101" pitchFamily="49" charset="-122"/>
                <a:ea typeface="黑体" panose="02010609060101010101" pitchFamily="49" charset="-122"/>
              </a:rPr>
              <a:t>RX J1347.5–1145</a:t>
            </a:r>
            <a:r>
              <a:rPr lang="zh-CN" altLang="en-US" sz="2400" b="1" dirty="0">
                <a:solidFill>
                  <a:srgbClr val="222222"/>
                </a:solidFill>
                <a:latin typeface="黑体" panose="02010609060101010101" pitchFamily="49" charset="-122"/>
                <a:ea typeface="黑体" panose="02010609060101010101" pitchFamily="49" charset="-122"/>
              </a:rPr>
              <a:t> </a:t>
            </a:r>
            <a:r>
              <a:rPr lang="zh-CN" altLang="en-US" sz="2400" b="1" dirty="0" smtClean="0">
                <a:solidFill>
                  <a:srgbClr val="222222"/>
                </a:solidFill>
                <a:latin typeface="黑体" panose="02010609060101010101" pitchFamily="49" charset="-122"/>
                <a:ea typeface="黑体" panose="02010609060101010101" pitchFamily="49" charset="-122"/>
              </a:rPr>
              <a:t>的 </a:t>
            </a:r>
            <a:r>
              <a:rPr lang="en-US" altLang="zh-CN" sz="2400" b="1" dirty="0" smtClean="0">
                <a:solidFill>
                  <a:srgbClr val="222222"/>
                </a:solidFill>
                <a:latin typeface="黑体" panose="02010609060101010101" pitchFamily="49" charset="-122"/>
                <a:ea typeface="黑体" panose="02010609060101010101" pitchFamily="49" charset="-122"/>
              </a:rPr>
              <a:t>SZ </a:t>
            </a:r>
            <a:r>
              <a:rPr lang="zh-CN" altLang="en-US" sz="2400" b="1" dirty="0" smtClean="0">
                <a:solidFill>
                  <a:srgbClr val="222222"/>
                </a:solidFill>
                <a:latin typeface="黑体" panose="02010609060101010101" pitchFamily="49" charset="-122"/>
                <a:ea typeface="黑体" panose="02010609060101010101" pitchFamily="49" charset="-122"/>
              </a:rPr>
              <a:t>效应，与钱德拉塞卡卫星 </a:t>
            </a:r>
            <a:r>
              <a:rPr lang="en-US" altLang="zh-CN" sz="2400" b="1" dirty="0" smtClean="0">
                <a:solidFill>
                  <a:srgbClr val="222222"/>
                </a:solidFill>
                <a:latin typeface="黑体" panose="02010609060101010101" pitchFamily="49" charset="-122"/>
                <a:ea typeface="黑体" panose="02010609060101010101" pitchFamily="49" charset="-122"/>
              </a:rPr>
              <a:t>X-ray </a:t>
            </a:r>
            <a:r>
              <a:rPr lang="zh-CN" altLang="en-US" sz="2400" b="1" dirty="0" smtClean="0">
                <a:solidFill>
                  <a:srgbClr val="222222"/>
                </a:solidFill>
                <a:latin typeface="黑体" panose="02010609060101010101" pitchFamily="49" charset="-122"/>
                <a:ea typeface="黑体" panose="02010609060101010101" pitchFamily="49" charset="-122"/>
              </a:rPr>
              <a:t>观测符合。</a:t>
            </a: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b="1" dirty="0">
              <a:solidFill>
                <a:srgbClr val="222222"/>
              </a:solidFill>
              <a:latin typeface="黑体" panose="02010609060101010101" pitchFamily="49" charset="-122"/>
              <a:ea typeface="黑体" panose="02010609060101010101" pitchFamily="49" charset="-122"/>
            </a:endParaRPr>
          </a:p>
          <a:p>
            <a:pPr>
              <a:lnSpc>
                <a:spcPct val="110000"/>
              </a:lnSpc>
            </a:pPr>
            <a:r>
              <a:rPr lang="en-US" altLang="zh-CN" sz="2400" b="1" dirty="0" smtClean="0">
                <a:solidFill>
                  <a:srgbClr val="222222"/>
                </a:solidFill>
                <a:latin typeface="黑体" panose="02010609060101010101" pitchFamily="49" charset="-122"/>
                <a:ea typeface="黑体" panose="02010609060101010101" pitchFamily="49" charset="-122"/>
              </a:rPr>
              <a:t>Contour </a:t>
            </a:r>
            <a:r>
              <a:rPr lang="zh-CN" altLang="en-US" sz="2400" b="1" dirty="0" smtClean="0">
                <a:solidFill>
                  <a:srgbClr val="222222"/>
                </a:solidFill>
                <a:latin typeface="黑体" panose="02010609060101010101" pitchFamily="49" charset="-122"/>
                <a:ea typeface="黑体" panose="02010609060101010101" pitchFamily="49" charset="-122"/>
              </a:rPr>
              <a:t>线为 </a:t>
            </a:r>
            <a:r>
              <a:rPr lang="en-US" altLang="zh-CN" sz="2400" b="1" dirty="0" smtClean="0">
                <a:solidFill>
                  <a:srgbClr val="222222"/>
                </a:solidFill>
                <a:latin typeface="黑体" panose="02010609060101010101" pitchFamily="49" charset="-122"/>
                <a:ea typeface="黑体" panose="02010609060101010101" pitchFamily="49" charset="-122"/>
              </a:rPr>
              <a:t>SZ </a:t>
            </a:r>
            <a:r>
              <a:rPr lang="zh-CN" altLang="en-US" sz="2400" b="1" dirty="0" smtClean="0">
                <a:solidFill>
                  <a:srgbClr val="222222"/>
                </a:solidFill>
                <a:latin typeface="黑体" panose="02010609060101010101" pitchFamily="49" charset="-122"/>
                <a:ea typeface="黑体" panose="02010609060101010101" pitchFamily="49" charset="-122"/>
              </a:rPr>
              <a:t>观测（</a:t>
            </a:r>
            <a:r>
              <a:rPr lang="en-US" altLang="zh-CN" sz="2400" b="1" dirty="0" smtClean="0">
                <a:solidFill>
                  <a:srgbClr val="222222"/>
                </a:solidFill>
                <a:latin typeface="黑体" panose="02010609060101010101" pitchFamily="49" charset="-122"/>
                <a:ea typeface="黑体" panose="02010609060101010101" pitchFamily="49" charset="-122"/>
              </a:rPr>
              <a:t>+</a:t>
            </a:r>
            <a:r>
              <a:rPr lang="zh-CN" altLang="en-US" sz="2400" b="1" dirty="0" smtClean="0">
                <a:solidFill>
                  <a:srgbClr val="222222"/>
                </a:solidFill>
                <a:latin typeface="黑体" panose="02010609060101010101" pitchFamily="49" charset="-122"/>
                <a:ea typeface="黑体" panose="02010609060101010101" pitchFamily="49" charset="-122"/>
              </a:rPr>
              <a:t>为 </a:t>
            </a:r>
            <a:r>
              <a:rPr lang="en-US" altLang="zh-CN" sz="2400" b="1" dirty="0" smtClean="0">
                <a:solidFill>
                  <a:srgbClr val="222222"/>
                </a:solidFill>
                <a:latin typeface="黑体" panose="02010609060101010101" pitchFamily="49" charset="-122"/>
                <a:ea typeface="黑体" panose="02010609060101010101" pitchFamily="49" charset="-122"/>
              </a:rPr>
              <a:t>peak </a:t>
            </a:r>
            <a:r>
              <a:rPr lang="zh-CN" altLang="en-US" sz="2400" b="1" dirty="0" smtClean="0">
                <a:solidFill>
                  <a:srgbClr val="222222"/>
                </a:solidFill>
                <a:latin typeface="黑体" panose="02010609060101010101" pitchFamily="49" charset="-122"/>
                <a:ea typeface="黑体" panose="02010609060101010101" pitchFamily="49" charset="-122"/>
              </a:rPr>
              <a:t>位置）。彩图为 </a:t>
            </a:r>
            <a:r>
              <a:rPr lang="en-US" altLang="zh-CN" sz="2400" b="1" dirty="0" smtClean="0">
                <a:solidFill>
                  <a:srgbClr val="222222"/>
                </a:solidFill>
                <a:latin typeface="黑体" panose="02010609060101010101" pitchFamily="49" charset="-122"/>
                <a:ea typeface="黑体" panose="02010609060101010101" pitchFamily="49" charset="-122"/>
              </a:rPr>
              <a:t>X-ray </a:t>
            </a:r>
            <a:r>
              <a:rPr lang="zh-CN" altLang="en-US" sz="2400" b="1" dirty="0" smtClean="0">
                <a:solidFill>
                  <a:srgbClr val="222222"/>
                </a:solidFill>
                <a:latin typeface="黑体" panose="02010609060101010101" pitchFamily="49" charset="-122"/>
                <a:ea typeface="黑体" panose="02010609060101010101" pitchFamily="49" charset="-122"/>
              </a:rPr>
              <a:t>光子计数（菱形为中心</a:t>
            </a:r>
            <a:r>
              <a:rPr lang="en-US" altLang="zh-CN" sz="2400" b="1" dirty="0" smtClean="0">
                <a:solidFill>
                  <a:srgbClr val="222222"/>
                </a:solidFill>
                <a:latin typeface="黑体" panose="02010609060101010101" pitchFamily="49" charset="-122"/>
                <a:ea typeface="黑体" panose="02010609060101010101" pitchFamily="49" charset="-122"/>
              </a:rPr>
              <a:t>AGN</a:t>
            </a:r>
            <a:r>
              <a:rPr lang="zh-CN" altLang="en-US" sz="2400" b="1" dirty="0" smtClean="0">
                <a:solidFill>
                  <a:srgbClr val="222222"/>
                </a:solidFill>
                <a:latin typeface="黑体" panose="02010609060101010101" pitchFamily="49" charset="-122"/>
                <a:ea typeface="黑体" panose="02010609060101010101" pitchFamily="49" charset="-122"/>
              </a:rPr>
              <a:t>）。</a:t>
            </a:r>
            <a:endParaRPr lang="en-US" altLang="zh-CN" sz="2400" b="1" dirty="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b="1" dirty="0" smtClean="0">
              <a:solidFill>
                <a:srgbClr val="222222"/>
              </a:solidFill>
              <a:latin typeface="Arial" panose="020B0604020202020204" pitchFamily="34" charset="0"/>
            </a:endParaRPr>
          </a:p>
          <a:p>
            <a:pPr>
              <a:lnSpc>
                <a:spcPct val="110000"/>
              </a:lnSpc>
            </a:pPr>
            <a:r>
              <a:rPr lang="en-US" altLang="zh-CN" sz="2000" b="1" dirty="0" smtClean="0"/>
              <a:t>KITAYAMA et al., arXiv:1607.08833</a:t>
            </a:r>
            <a:endParaRPr lang="en-US" altLang="zh-CN" sz="2000" b="1" dirty="0">
              <a:solidFill>
                <a:srgbClr val="222222"/>
              </a:solidFill>
              <a:latin typeface="Arial" panose="020B0604020202020204" pitchFamily="34" charset="0"/>
            </a:endParaRPr>
          </a:p>
        </p:txBody>
      </p:sp>
      <p:pic>
        <p:nvPicPr>
          <p:cNvPr id="6" name="图片 5"/>
          <p:cNvPicPr>
            <a:picLocks noChangeAspect="1"/>
          </p:cNvPicPr>
          <p:nvPr/>
        </p:nvPicPr>
        <p:blipFill>
          <a:blip r:embed="rId2"/>
          <a:stretch>
            <a:fillRect/>
          </a:stretch>
        </p:blipFill>
        <p:spPr>
          <a:xfrm>
            <a:off x="492369" y="1027906"/>
            <a:ext cx="5539975" cy="5811715"/>
          </a:xfrm>
          <a:prstGeom prst="rect">
            <a:avLst/>
          </a:prstGeom>
        </p:spPr>
      </p:pic>
    </p:spTree>
    <p:extLst>
      <p:ext uri="{BB962C8B-B14F-4D97-AF65-F5344CB8AC3E}">
        <p14:creationId xmlns:p14="http://schemas.microsoft.com/office/powerpoint/2010/main" val="305088568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插一句话：</a:t>
            </a:r>
            <a:r>
              <a:rPr lang="en-US" altLang="zh-CN" b="1" dirty="0" smtClean="0">
                <a:latin typeface="华文宋体" panose="02010600040101010101" pitchFamily="2" charset="-122"/>
                <a:ea typeface="华文宋体" panose="02010600040101010101" pitchFamily="2" charset="-122"/>
              </a:rPr>
              <a:t>ALMA</a:t>
            </a:r>
            <a:r>
              <a:rPr lang="zh-CN" altLang="en-US" b="1" dirty="0" smtClean="0">
                <a:latin typeface="华文宋体" panose="02010600040101010101" pitchFamily="2" charset="-122"/>
                <a:ea typeface="华文宋体" panose="02010600040101010101" pitchFamily="2" charset="-122"/>
              </a:rPr>
              <a:t>，</a:t>
            </a:r>
            <a:r>
              <a:rPr lang="en-US" altLang="zh-CN" b="1" dirty="0" smtClean="0">
                <a:latin typeface="华文宋体" panose="02010600040101010101" pitchFamily="2" charset="-122"/>
                <a:ea typeface="华文宋体" panose="02010600040101010101" pitchFamily="2" charset="-122"/>
              </a:rPr>
              <a:t>Chandra</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17330" y="4713592"/>
            <a:ext cx="10436469" cy="1717393"/>
          </a:xfrm>
          <a:prstGeom prst="rect">
            <a:avLst/>
          </a:prstGeom>
        </p:spPr>
        <p:txBody>
          <a:bodyPr wrap="square">
            <a:spAutoFit/>
          </a:bodyPr>
          <a:lstStyle/>
          <a:p>
            <a:pPr>
              <a:lnSpc>
                <a:spcPct val="110000"/>
              </a:lnSpc>
            </a:pPr>
            <a:r>
              <a:rPr lang="zh-CN" altLang="en-US" sz="2400" b="1" dirty="0" smtClean="0">
                <a:solidFill>
                  <a:srgbClr val="222222"/>
                </a:solidFill>
                <a:latin typeface="黑体" panose="02010609060101010101" pitchFamily="49" charset="-122"/>
                <a:ea typeface="黑体" panose="02010609060101010101" pitchFamily="49" charset="-122"/>
              </a:rPr>
              <a:t>左图：</a:t>
            </a:r>
            <a:r>
              <a:rPr lang="en-US" altLang="zh-CN" sz="2400" b="1" dirty="0">
                <a:solidFill>
                  <a:srgbClr val="222222"/>
                </a:solidFill>
                <a:latin typeface="黑体" panose="02010609060101010101" pitchFamily="49" charset="-122"/>
                <a:ea typeface="黑体" panose="02010609060101010101" pitchFamily="49" charset="-122"/>
              </a:rPr>
              <a:t>Atacama Large Millimeter </a:t>
            </a:r>
            <a:r>
              <a:rPr lang="en-US" altLang="zh-CN" sz="2400" b="1" dirty="0" smtClean="0">
                <a:solidFill>
                  <a:srgbClr val="222222"/>
                </a:solidFill>
                <a:latin typeface="黑体" panose="02010609060101010101" pitchFamily="49" charset="-122"/>
                <a:ea typeface="黑体" panose="02010609060101010101" pitchFamily="49" charset="-122"/>
              </a:rPr>
              <a:t>Array</a:t>
            </a:r>
            <a:r>
              <a:rPr lang="zh-CN" altLang="en-US" sz="2400" b="1" dirty="0" smtClean="0">
                <a:solidFill>
                  <a:srgbClr val="222222"/>
                </a:solidFill>
                <a:latin typeface="黑体" panose="02010609060101010101" pitchFamily="49" charset="-122"/>
                <a:ea typeface="黑体" panose="02010609060101010101" pitchFamily="49" charset="-122"/>
              </a:rPr>
              <a:t>，是当前世界上最先进的毫米</a:t>
            </a:r>
            <a:r>
              <a:rPr lang="en-US" altLang="zh-CN" sz="2400" b="1" dirty="0" smtClean="0">
                <a:solidFill>
                  <a:srgbClr val="222222"/>
                </a:solidFill>
                <a:latin typeface="黑体" panose="02010609060101010101" pitchFamily="49" charset="-122"/>
                <a:ea typeface="黑体" panose="02010609060101010101" pitchFamily="49" charset="-122"/>
              </a:rPr>
              <a:t>/</a:t>
            </a:r>
            <a:r>
              <a:rPr lang="zh-CN" altLang="en-US" sz="2400" b="1" dirty="0" smtClean="0">
                <a:solidFill>
                  <a:srgbClr val="222222"/>
                </a:solidFill>
                <a:latin typeface="黑体" panose="02010609060101010101" pitchFamily="49" charset="-122"/>
                <a:ea typeface="黑体" panose="02010609060101010101" pitchFamily="49" charset="-122"/>
              </a:rPr>
              <a:t>亚毫米波段干涉阵列。位于智利。</a:t>
            </a:r>
            <a:endParaRPr lang="en-US" altLang="zh-CN" sz="2400" b="1" dirty="0">
              <a:solidFill>
                <a:srgbClr val="222222"/>
              </a:solidFill>
              <a:latin typeface="黑体" panose="02010609060101010101" pitchFamily="49" charset="-122"/>
              <a:ea typeface="黑体" panose="02010609060101010101" pitchFamily="49" charset="-122"/>
            </a:endParaRPr>
          </a:p>
          <a:p>
            <a:pPr>
              <a:lnSpc>
                <a:spcPct val="110000"/>
              </a:lnSpc>
            </a:pPr>
            <a:endParaRPr lang="en-US" altLang="zh-CN" sz="2400" b="1" dirty="0" smtClean="0">
              <a:solidFill>
                <a:srgbClr val="222222"/>
              </a:solidFill>
              <a:latin typeface="黑体" panose="02010609060101010101" pitchFamily="49" charset="-122"/>
              <a:ea typeface="黑体" panose="02010609060101010101" pitchFamily="49" charset="-122"/>
            </a:endParaRPr>
          </a:p>
          <a:p>
            <a:pPr>
              <a:lnSpc>
                <a:spcPct val="110000"/>
              </a:lnSpc>
            </a:pPr>
            <a:r>
              <a:rPr lang="zh-CN" altLang="en-US" sz="2400" b="1" dirty="0">
                <a:solidFill>
                  <a:srgbClr val="222222"/>
                </a:solidFill>
                <a:latin typeface="黑体" panose="02010609060101010101" pitchFamily="49" charset="-122"/>
                <a:ea typeface="黑体" panose="02010609060101010101" pitchFamily="49" charset="-122"/>
              </a:rPr>
              <a:t>右</a:t>
            </a:r>
            <a:r>
              <a:rPr lang="zh-CN" altLang="en-US" sz="2400" b="1" dirty="0" smtClean="0">
                <a:solidFill>
                  <a:srgbClr val="222222"/>
                </a:solidFill>
                <a:latin typeface="黑体" panose="02010609060101010101" pitchFamily="49" charset="-122"/>
                <a:ea typeface="黑体" panose="02010609060101010101" pitchFamily="49" charset="-122"/>
              </a:rPr>
              <a:t>图：钱德拉塞卡 </a:t>
            </a:r>
            <a:r>
              <a:rPr lang="en-US" altLang="zh-CN" sz="2400" b="1" dirty="0" smtClean="0">
                <a:solidFill>
                  <a:srgbClr val="222222"/>
                </a:solidFill>
                <a:latin typeface="黑体" panose="02010609060101010101" pitchFamily="49" charset="-122"/>
                <a:ea typeface="黑体" panose="02010609060101010101" pitchFamily="49" charset="-122"/>
              </a:rPr>
              <a:t>X-ray </a:t>
            </a:r>
            <a:r>
              <a:rPr lang="zh-CN" altLang="en-US" sz="2400" b="1" dirty="0" smtClean="0">
                <a:solidFill>
                  <a:srgbClr val="222222"/>
                </a:solidFill>
                <a:latin typeface="黑体" panose="02010609060101010101" pitchFamily="49" charset="-122"/>
                <a:ea typeface="黑体" panose="02010609060101010101" pitchFamily="49" charset="-122"/>
              </a:rPr>
              <a:t>卫星。</a:t>
            </a:r>
            <a:r>
              <a:rPr lang="en-US" altLang="zh-CN" sz="2400" b="1" dirty="0" smtClean="0">
                <a:solidFill>
                  <a:srgbClr val="222222"/>
                </a:solidFill>
                <a:latin typeface="黑体" panose="02010609060101010101" pitchFamily="49" charset="-122"/>
                <a:ea typeface="黑体" panose="02010609060101010101" pitchFamily="49" charset="-122"/>
              </a:rPr>
              <a:t>1999</a:t>
            </a:r>
            <a:r>
              <a:rPr lang="zh-CN" altLang="en-US" sz="2400" b="1" dirty="0" smtClean="0">
                <a:solidFill>
                  <a:srgbClr val="222222"/>
                </a:solidFill>
                <a:latin typeface="黑体" panose="02010609060101010101" pitchFamily="49" charset="-122"/>
                <a:ea typeface="黑体" panose="02010609060101010101" pitchFamily="49" charset="-122"/>
              </a:rPr>
              <a:t>年</a:t>
            </a:r>
            <a:r>
              <a:rPr lang="zh-CN" altLang="en-US" sz="2400" b="1" dirty="0">
                <a:solidFill>
                  <a:srgbClr val="222222"/>
                </a:solidFill>
                <a:latin typeface="黑体" panose="02010609060101010101" pitchFamily="49" charset="-122"/>
                <a:ea typeface="黑体" panose="02010609060101010101" pitchFamily="49" charset="-122"/>
              </a:rPr>
              <a:t>发射，科学产出极为</a:t>
            </a:r>
            <a:r>
              <a:rPr lang="zh-CN" altLang="en-US" sz="2400" b="1" dirty="0" smtClean="0">
                <a:solidFill>
                  <a:srgbClr val="222222"/>
                </a:solidFill>
                <a:latin typeface="黑体" panose="02010609060101010101" pitchFamily="49" charset="-122"/>
                <a:ea typeface="黑体" panose="02010609060101010101" pitchFamily="49" charset="-122"/>
              </a:rPr>
              <a:t>丰富。</a:t>
            </a:r>
            <a:endParaRPr lang="en-US" altLang="zh-CN" sz="2400" b="1" dirty="0" smtClean="0">
              <a:solidFill>
                <a:srgbClr val="222222"/>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12" y="1313025"/>
            <a:ext cx="4023360" cy="267919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8192" y="1313025"/>
            <a:ext cx="4425092" cy="2679192"/>
          </a:xfrm>
          <a:prstGeom prst="rect">
            <a:avLst/>
          </a:prstGeom>
        </p:spPr>
      </p:pic>
    </p:spTree>
    <p:extLst>
      <p:ext uri="{BB962C8B-B14F-4D97-AF65-F5344CB8AC3E}">
        <p14:creationId xmlns:p14="http://schemas.microsoft.com/office/powerpoint/2010/main" val="169179522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1359876" y="1091985"/>
            <a:ext cx="10421815" cy="923330"/>
          </a:xfrm>
          <a:prstGeom prst="rect">
            <a:avLst/>
          </a:prstGeom>
        </p:spPr>
        <p:txBody>
          <a:bodyPr wrap="square">
            <a:spAutoFit/>
          </a:bodyPr>
          <a:lstStyle/>
          <a:p>
            <a:r>
              <a:rPr lang="en-US" altLang="zh-CN" dirty="0" smtClean="0">
                <a:solidFill>
                  <a:srgbClr val="171717"/>
                </a:solidFill>
                <a:latin typeface="verdana" panose="020B0604030504040204" pitchFamily="34" charset="0"/>
              </a:rPr>
              <a:t>CMB </a:t>
            </a:r>
            <a:r>
              <a:rPr lang="en-US" altLang="zh-CN" dirty="0">
                <a:solidFill>
                  <a:srgbClr val="171717"/>
                </a:solidFill>
                <a:latin typeface="verdana" panose="020B0604030504040204" pitchFamily="34" charset="0"/>
              </a:rPr>
              <a:t>photons </a:t>
            </a:r>
            <a:r>
              <a:rPr lang="en-US" altLang="zh-CN" dirty="0" smtClean="0">
                <a:solidFill>
                  <a:srgbClr val="171717"/>
                </a:solidFill>
                <a:latin typeface="verdana" panose="020B0604030504040204" pitchFamily="34" charset="0"/>
              </a:rPr>
              <a:t>are </a:t>
            </a:r>
            <a:r>
              <a:rPr lang="en-US" altLang="zh-CN" dirty="0">
                <a:solidFill>
                  <a:srgbClr val="171717"/>
                </a:solidFill>
                <a:latin typeface="verdana" panose="020B0604030504040204" pitchFamily="34" charset="0"/>
              </a:rPr>
              <a:t>gravitationally deflected by the large-scale distribution of matter in the Universe. </a:t>
            </a:r>
            <a:endParaRPr lang="en-US" altLang="zh-CN" dirty="0" smtClean="0">
              <a:solidFill>
                <a:srgbClr val="171717"/>
              </a:solidFill>
              <a:latin typeface="verdana" panose="020B0604030504040204" pitchFamily="34" charset="0"/>
            </a:endParaRPr>
          </a:p>
          <a:p>
            <a:endParaRPr lang="en-US" altLang="zh-CN" dirty="0">
              <a:solidFill>
                <a:srgbClr val="171717"/>
              </a:solidFill>
              <a:latin typeface="verdana" panose="020B0604030504040204"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914769"/>
            <a:ext cx="7937500" cy="4470400"/>
          </a:xfrm>
          <a:prstGeom prst="rect">
            <a:avLst/>
          </a:prstGeom>
        </p:spPr>
      </p:pic>
    </p:spTree>
    <p:extLst>
      <p:ext uri="{BB962C8B-B14F-4D97-AF65-F5344CB8AC3E}">
        <p14:creationId xmlns:p14="http://schemas.microsoft.com/office/powerpoint/2010/main" val="2514517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光子脱耦计算</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968706"/>
            <a:ext cx="10692100" cy="5853910"/>
          </a:xfrm>
          <a:prstGeom prst="rect">
            <a:avLst/>
          </a:prstGeom>
        </p:spPr>
        <p:txBody>
          <a:bodyPr wrap="square">
            <a:spAutoFit/>
          </a:bodyPr>
          <a:lstStyle/>
          <a:p>
            <a:pPr>
              <a:lnSpc>
                <a:spcPct val="12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令上式等于</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，可以得到光子脱耦的红移。</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电离率对光子脱耦红移有很大影响</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实际</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光子退耦发生在复合过程中，退耦</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时大部分离子已经结合成为中性原子，电离</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率大概为</a:t>
            </a:r>
            <a:r>
              <a:rPr lang="en-US" altLang="zh-CN" sz="2400" dirty="0" smtClean="0">
                <a:latin typeface="黑体" panose="02010609060101010101" pitchFamily="49" charset="-122"/>
                <a:ea typeface="黑体" panose="02010609060101010101" pitchFamily="49" charset="-122"/>
                <a:cs typeface="Times New Roman" panose="02020603050405020304" pitchFamily="18" charset="0"/>
              </a:rPr>
              <a:t>0.004</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。光子脱耦红移</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约为</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1100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如果我们忘记复合，考虑电子在整个历史时期保持电离率</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，那么有</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在这个不切实际</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的</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讨论中，膨胀的宇宙最终还会将光子脱耦，只不过发生在红移</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40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左右。</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13" name="图片 12"/>
          <p:cNvPicPr>
            <a:picLocks noChangeAspect="1"/>
          </p:cNvPicPr>
          <p:nvPr/>
        </p:nvPicPr>
        <p:blipFill>
          <a:blip r:embed="rId2"/>
          <a:stretch>
            <a:fillRect/>
          </a:stretch>
        </p:blipFill>
        <p:spPr>
          <a:xfrm>
            <a:off x="1910745" y="1200969"/>
            <a:ext cx="8641829" cy="937341"/>
          </a:xfrm>
          <a:prstGeom prst="rect">
            <a:avLst/>
          </a:prstGeom>
        </p:spPr>
      </p:pic>
      <p:pic>
        <p:nvPicPr>
          <p:cNvPr id="2" name="图片 1"/>
          <p:cNvPicPr>
            <a:picLocks noChangeAspect="1"/>
          </p:cNvPicPr>
          <p:nvPr/>
        </p:nvPicPr>
        <p:blipFill>
          <a:blip r:embed="rId3"/>
          <a:stretch>
            <a:fillRect/>
          </a:stretch>
        </p:blipFill>
        <p:spPr>
          <a:xfrm>
            <a:off x="2468098" y="4703719"/>
            <a:ext cx="8016935" cy="853514"/>
          </a:xfrm>
          <a:prstGeom prst="rect">
            <a:avLst/>
          </a:prstGeom>
        </p:spPr>
      </p:pic>
    </p:spTree>
    <p:extLst>
      <p:ext uri="{BB962C8B-B14F-4D97-AF65-F5344CB8AC3E}">
        <p14:creationId xmlns:p14="http://schemas.microsoft.com/office/powerpoint/2010/main" val="8474431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378070" y="1091985"/>
            <a:ext cx="11403622" cy="2585323"/>
          </a:xfrm>
          <a:prstGeom prst="rect">
            <a:avLst/>
          </a:prstGeom>
        </p:spPr>
        <p:txBody>
          <a:bodyPr wrap="square">
            <a:spAutoFit/>
          </a:bodyPr>
          <a:lstStyle/>
          <a:p>
            <a:r>
              <a:rPr lang="en-US" altLang="zh-CN" dirty="0" smtClean="0">
                <a:solidFill>
                  <a:srgbClr val="171717"/>
                </a:solidFill>
                <a:latin typeface="verdana" panose="020B0604030504040204" pitchFamily="34" charset="0"/>
              </a:rPr>
              <a:t>In </a:t>
            </a:r>
            <a:r>
              <a:rPr lang="en-US" altLang="zh-CN" dirty="0">
                <a:solidFill>
                  <a:srgbClr val="171717"/>
                </a:solidFill>
                <a:latin typeface="verdana" panose="020B0604030504040204" pitchFamily="34" charset="0"/>
              </a:rPr>
              <a:t>propagating through a large </a:t>
            </a:r>
            <a:r>
              <a:rPr lang="en-US" altLang="zh-CN" dirty="0" err="1">
                <a:solidFill>
                  <a:srgbClr val="171717"/>
                </a:solidFill>
                <a:latin typeface="verdana" panose="020B0604030504040204" pitchFamily="34" charset="0"/>
              </a:rPr>
              <a:t>overdense</a:t>
            </a:r>
            <a:r>
              <a:rPr lang="en-US" altLang="zh-CN" dirty="0">
                <a:solidFill>
                  <a:srgbClr val="171717"/>
                </a:solidFill>
                <a:latin typeface="verdana" panose="020B0604030504040204" pitchFamily="34" charset="0"/>
              </a:rPr>
              <a:t> clump of matter on the line of sight, angular structures in the CMB get magnified appearing bigger on the sky.</a:t>
            </a:r>
          </a:p>
          <a:p>
            <a:endParaRPr lang="en-US" altLang="zh-CN" dirty="0" smtClean="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Essentially</a:t>
            </a:r>
            <a:r>
              <a:rPr lang="en-US" altLang="zh-CN" dirty="0">
                <a:solidFill>
                  <a:srgbClr val="171717"/>
                </a:solidFill>
                <a:latin typeface="verdana" panose="020B0604030504040204" pitchFamily="34" charset="0"/>
              </a:rPr>
              <a:t>, by looking how the typical size of hot and cold spots in the CMB temperature map vary across the sky, we can reconstruct the lensing deflections and hence the integrated distribution of dark </a:t>
            </a:r>
            <a:r>
              <a:rPr lang="en-US" altLang="zh-CN" dirty="0" smtClean="0">
                <a:solidFill>
                  <a:srgbClr val="171717"/>
                </a:solidFill>
                <a:latin typeface="verdana" panose="020B0604030504040204" pitchFamily="34" charset="0"/>
              </a:rPr>
              <a:t>matter. As a result, we can </a:t>
            </a:r>
            <a:r>
              <a:rPr lang="en-US" altLang="zh-CN" dirty="0">
                <a:solidFill>
                  <a:srgbClr val="171717"/>
                </a:solidFill>
                <a:latin typeface="verdana" panose="020B0604030504040204" pitchFamily="34" charset="0"/>
              </a:rPr>
              <a:t>reconstruct a map of the lensing potential whose gradient determines the lensing deflections. </a:t>
            </a:r>
            <a:endParaRPr lang="en-US" altLang="zh-CN" dirty="0" smtClean="0">
              <a:solidFill>
                <a:srgbClr val="171717"/>
              </a:solidFill>
              <a:latin typeface="verdana" panose="020B0604030504040204" pitchFamily="34" charset="0"/>
            </a:endParaRP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The </a:t>
            </a:r>
            <a:r>
              <a:rPr lang="en-US" altLang="zh-CN" dirty="0">
                <a:solidFill>
                  <a:srgbClr val="171717"/>
                </a:solidFill>
                <a:latin typeface="verdana" panose="020B0604030504040204" pitchFamily="34" charset="0"/>
              </a:rPr>
              <a:t>lensing map reconstructed from the Planck 2015 data is shown below.</a:t>
            </a:r>
            <a:endParaRPr lang="en-US" altLang="zh-CN" b="0" i="0" dirty="0">
              <a:solidFill>
                <a:srgbClr val="171717"/>
              </a:solidFill>
              <a:effectLst/>
              <a:latin typeface="verdana" panose="020B060403050404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1" y="3807712"/>
            <a:ext cx="5756030" cy="2878015"/>
          </a:xfrm>
          <a:prstGeom prst="rect">
            <a:avLst/>
          </a:prstGeom>
        </p:spPr>
      </p:pic>
      <p:sp>
        <p:nvSpPr>
          <p:cNvPr id="4" name="矩形 3"/>
          <p:cNvSpPr/>
          <p:nvPr/>
        </p:nvSpPr>
        <p:spPr>
          <a:xfrm>
            <a:off x="7197969" y="3815559"/>
            <a:ext cx="4469422" cy="2862322"/>
          </a:xfrm>
          <a:prstGeom prst="rect">
            <a:avLst/>
          </a:prstGeom>
        </p:spPr>
        <p:txBody>
          <a:bodyPr wrap="square">
            <a:spAutoFit/>
          </a:bodyPr>
          <a:lstStyle/>
          <a:p>
            <a:r>
              <a:rPr lang="en-US" altLang="zh-CN" i="1" dirty="0">
                <a:solidFill>
                  <a:srgbClr val="171717"/>
                </a:solidFill>
                <a:latin typeface="verdana" panose="020B0604030504040204" pitchFamily="34" charset="0"/>
              </a:rPr>
              <a:t>Figure: All-sky map of the CMB lensing potential constructed from the Planck 2015 data. Lighter regions correspond to integrated </a:t>
            </a:r>
            <a:r>
              <a:rPr lang="en-US" altLang="zh-CN" i="1" dirty="0" err="1">
                <a:solidFill>
                  <a:srgbClr val="171717"/>
                </a:solidFill>
                <a:latin typeface="verdana" panose="020B0604030504040204" pitchFamily="34" charset="0"/>
              </a:rPr>
              <a:t>overdensities</a:t>
            </a:r>
            <a:r>
              <a:rPr lang="en-US" altLang="zh-CN" i="1" dirty="0">
                <a:solidFill>
                  <a:srgbClr val="171717"/>
                </a:solidFill>
                <a:latin typeface="verdana" panose="020B0604030504040204" pitchFamily="34" charset="0"/>
              </a:rPr>
              <a:t>, darker to </a:t>
            </a:r>
            <a:r>
              <a:rPr lang="en-US" altLang="zh-CN" i="1" dirty="0" err="1">
                <a:solidFill>
                  <a:srgbClr val="171717"/>
                </a:solidFill>
                <a:latin typeface="verdana" panose="020B0604030504040204" pitchFamily="34" charset="0"/>
              </a:rPr>
              <a:t>underdensities</a:t>
            </a:r>
            <a:r>
              <a:rPr lang="en-US" altLang="zh-CN" i="1" dirty="0">
                <a:solidFill>
                  <a:srgbClr val="171717"/>
                </a:solidFill>
                <a:latin typeface="verdana" panose="020B0604030504040204" pitchFamily="34" charset="0"/>
              </a:rPr>
              <a:t>. The grey regions, where Galactic and extragalactic foregrounds are large, are masked in the analysis. (Image credit: ESA and the Planck Collaboration.)</a:t>
            </a:r>
            <a:endParaRPr lang="zh-CN" altLang="en-US" dirty="0"/>
          </a:p>
        </p:txBody>
      </p:sp>
    </p:spTree>
    <p:extLst>
      <p:ext uri="{BB962C8B-B14F-4D97-AF65-F5344CB8AC3E}">
        <p14:creationId xmlns:p14="http://schemas.microsoft.com/office/powerpoint/2010/main" val="29495662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378070" y="1091985"/>
            <a:ext cx="11403622" cy="923330"/>
          </a:xfrm>
          <a:prstGeom prst="rect">
            <a:avLst/>
          </a:prstGeom>
        </p:spPr>
        <p:txBody>
          <a:bodyPr wrap="square">
            <a:spAutoFit/>
          </a:bodyPr>
          <a:lstStyle/>
          <a:p>
            <a:r>
              <a:rPr lang="en-US" altLang="zh-CN" dirty="0"/>
              <a:t>The lensing map provides a new cosmological </a:t>
            </a:r>
            <a:r>
              <a:rPr lang="en-US" altLang="zh-CN" dirty="0" smtClean="0"/>
              <a:t>observable. </a:t>
            </a:r>
            <a:r>
              <a:rPr lang="en-US" altLang="zh-CN" dirty="0"/>
              <a:t>Its power spectrum (see below) provides access to cosmological parameters from the CMB alone that affect the late-time expansion and geometry of the Universe, and the growth of structure — parameters that have only degenerate effects in the primary CMB anisotropies.</a:t>
            </a:r>
            <a:endParaRPr lang="en-US" altLang="zh-CN" b="0" i="0" dirty="0">
              <a:solidFill>
                <a:srgbClr val="171717"/>
              </a:solidFill>
              <a:effectLst/>
              <a:latin typeface="verdana" panose="020B0604030504040204" pitchFamily="34" charset="0"/>
            </a:endParaRPr>
          </a:p>
        </p:txBody>
      </p:sp>
      <p:sp>
        <p:nvSpPr>
          <p:cNvPr id="4" name="矩形 3"/>
          <p:cNvSpPr/>
          <p:nvPr/>
        </p:nvSpPr>
        <p:spPr>
          <a:xfrm>
            <a:off x="6884378" y="2760510"/>
            <a:ext cx="4469422" cy="3693319"/>
          </a:xfrm>
          <a:prstGeom prst="rect">
            <a:avLst/>
          </a:prstGeom>
        </p:spPr>
        <p:txBody>
          <a:bodyPr wrap="square">
            <a:spAutoFit/>
          </a:bodyPr>
          <a:lstStyle/>
          <a:p>
            <a:r>
              <a:rPr lang="en-US" altLang="zh-CN" i="1" dirty="0"/>
              <a:t>Figure: Power spectrum of the CMB lensing potential estimated from the 4-point function of the Planck 2015 temperature and polarization maps (grey boxes), compared with the theoretical expectation for the LCDM model with parameters determined from the Planck measurements of the CMB power spectra. Also shown are the Planck 2013 lensing results (orange), and results from the ground-based experiments SPT (blue) and ACT (green). (Image credit: ESA and the Planck Collaboration.)</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231" y="3035545"/>
            <a:ext cx="5715000" cy="3143250"/>
          </a:xfrm>
          <a:prstGeom prst="rect">
            <a:avLst/>
          </a:prstGeom>
        </p:spPr>
      </p:pic>
    </p:spTree>
    <p:extLst>
      <p:ext uri="{BB962C8B-B14F-4D97-AF65-F5344CB8AC3E}">
        <p14:creationId xmlns:p14="http://schemas.microsoft.com/office/powerpoint/2010/main" val="356243928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378070" y="1091985"/>
            <a:ext cx="11403622" cy="646331"/>
          </a:xfrm>
          <a:prstGeom prst="rect">
            <a:avLst/>
          </a:prstGeom>
        </p:spPr>
        <p:txBody>
          <a:bodyPr wrap="square">
            <a:spAutoFit/>
          </a:bodyPr>
          <a:lstStyle/>
          <a:p>
            <a:r>
              <a:rPr lang="en-US" altLang="zh-CN" dirty="0" smtClean="0">
                <a:solidFill>
                  <a:srgbClr val="606060"/>
                </a:solidFill>
                <a:latin typeface="Georgia" panose="02040502050405020303" pitchFamily="18" charset="0"/>
              </a:rPr>
              <a:t>Another effect of CMB lensing is, by </a:t>
            </a:r>
            <a:r>
              <a:rPr lang="en-US" altLang="zh-CN" dirty="0">
                <a:solidFill>
                  <a:srgbClr val="606060"/>
                </a:solidFill>
                <a:latin typeface="Georgia" panose="02040502050405020303" pitchFamily="18" charset="0"/>
              </a:rPr>
              <a:t>warping the polarization maps in a manner that is not related to the direction of polarization, the E-modes becomes B-modes.</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451" y="2417548"/>
            <a:ext cx="4514850" cy="3495675"/>
          </a:xfrm>
          <a:prstGeom prst="rect">
            <a:avLst/>
          </a:prstGeom>
        </p:spPr>
      </p:pic>
    </p:spTree>
    <p:extLst>
      <p:ext uri="{BB962C8B-B14F-4D97-AF65-F5344CB8AC3E}">
        <p14:creationId xmlns:p14="http://schemas.microsoft.com/office/powerpoint/2010/main" val="383122593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6453554" y="1631352"/>
            <a:ext cx="4996445" cy="2585323"/>
          </a:xfrm>
          <a:prstGeom prst="rect">
            <a:avLst/>
          </a:prstGeom>
        </p:spPr>
        <p:txBody>
          <a:bodyPr wrap="square">
            <a:spAutoFit/>
          </a:bodyPr>
          <a:lstStyle/>
          <a:p>
            <a:pPr>
              <a:lnSpc>
                <a:spcPct val="150000"/>
              </a:lnSpc>
            </a:pPr>
            <a:r>
              <a:rPr lang="zh-CN" altLang="en-US" b="1" dirty="0" smtClean="0"/>
              <a:t>左图：</a:t>
            </a:r>
            <a:r>
              <a:rPr lang="en-US" altLang="zh-CN" b="1" dirty="0" smtClean="0"/>
              <a:t>lensing </a:t>
            </a:r>
            <a:r>
              <a:rPr lang="zh-CN" altLang="en-US" b="1" dirty="0" smtClean="0"/>
              <a:t>把 </a:t>
            </a:r>
            <a:r>
              <a:rPr lang="en-US" altLang="zh-CN" b="1" dirty="0" smtClean="0"/>
              <a:t>E </a:t>
            </a:r>
            <a:r>
              <a:rPr lang="zh-CN" altLang="en-US" b="1" dirty="0" smtClean="0"/>
              <a:t>极化转化成 </a:t>
            </a:r>
            <a:r>
              <a:rPr lang="en-US" altLang="zh-CN" b="1" dirty="0" smtClean="0"/>
              <a:t>B </a:t>
            </a:r>
            <a:r>
              <a:rPr lang="zh-CN" altLang="en-US" b="1" dirty="0" smtClean="0"/>
              <a:t>极化。小尺度上 </a:t>
            </a:r>
            <a:r>
              <a:rPr lang="en-US" altLang="zh-CN" b="1" dirty="0" smtClean="0"/>
              <a:t>lensing </a:t>
            </a:r>
            <a:r>
              <a:rPr lang="zh-CN" altLang="en-US" b="1" dirty="0" smtClean="0"/>
              <a:t>主导了 </a:t>
            </a:r>
            <a:r>
              <a:rPr lang="en-US" altLang="zh-CN" b="1" dirty="0" smtClean="0"/>
              <a:t>BB </a:t>
            </a:r>
            <a:r>
              <a:rPr lang="zh-CN" altLang="en-US" b="1" dirty="0" smtClean="0"/>
              <a:t>功率谱。</a:t>
            </a:r>
            <a:endParaRPr lang="en-US" altLang="zh-CN" b="1" dirty="0" smtClean="0"/>
          </a:p>
          <a:p>
            <a:pPr>
              <a:lnSpc>
                <a:spcPct val="150000"/>
              </a:lnSpc>
            </a:pPr>
            <a:r>
              <a:rPr lang="en-US" altLang="zh-CN" b="1" dirty="0" smtClean="0"/>
              <a:t>2014</a:t>
            </a:r>
            <a:r>
              <a:rPr lang="zh-CN" altLang="en-US" b="1" dirty="0" smtClean="0"/>
              <a:t>年 </a:t>
            </a:r>
            <a:r>
              <a:rPr lang="en-US" altLang="zh-CN" b="1" dirty="0" smtClean="0"/>
              <a:t>BICEP2 </a:t>
            </a:r>
            <a:r>
              <a:rPr lang="zh-CN" altLang="en-US" b="1" dirty="0" smtClean="0"/>
              <a:t>实验号称发现了原初引力波（黑色数据点），张标比为</a:t>
            </a:r>
            <a:r>
              <a:rPr lang="en-US" altLang="zh-CN" b="1" dirty="0" smtClean="0"/>
              <a:t>0.2</a:t>
            </a:r>
            <a:r>
              <a:rPr lang="zh-CN" altLang="en-US" b="1" dirty="0" smtClean="0"/>
              <a:t>，在</a:t>
            </a:r>
            <a:r>
              <a:rPr lang="en-US" altLang="zh-CN" b="1" dirty="0" smtClean="0"/>
              <a:t> </a:t>
            </a:r>
            <a:r>
              <a:rPr lang="en-US" altLang="zh-CN" b="1" dirty="0"/>
              <a:t>7</a:t>
            </a:r>
            <a:r>
              <a:rPr lang="el-GR" altLang="zh-CN" b="1" dirty="0" smtClean="0"/>
              <a:t>σ</a:t>
            </a:r>
            <a:r>
              <a:rPr lang="en-US" altLang="zh-CN" b="1" dirty="0" smtClean="0"/>
              <a:t> </a:t>
            </a:r>
            <a:r>
              <a:rPr lang="zh-CN" altLang="en-US" b="1" dirty="0" smtClean="0"/>
              <a:t>置信区间不为</a:t>
            </a:r>
            <a:r>
              <a:rPr lang="en-US" altLang="zh-CN" b="1" dirty="0" smtClean="0"/>
              <a:t>0</a:t>
            </a:r>
            <a:r>
              <a:rPr lang="zh-CN" altLang="en-US" b="1" dirty="0" smtClean="0"/>
              <a:t>。消息轰动世界。后来发现该信号完全可被银河系尘埃辐射解释。</a:t>
            </a:r>
            <a:endParaRPr lang="zh-CN" altLang="en-US"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15" y="1690688"/>
            <a:ext cx="5715000" cy="4533900"/>
          </a:xfrm>
          <a:prstGeom prst="rect">
            <a:avLst/>
          </a:prstGeom>
        </p:spPr>
      </p:pic>
      <p:pic>
        <p:nvPicPr>
          <p:cNvPr id="6" name="图片 5"/>
          <p:cNvPicPr>
            <a:picLocks noChangeAspect="1"/>
          </p:cNvPicPr>
          <p:nvPr/>
        </p:nvPicPr>
        <p:blipFill>
          <a:blip r:embed="rId3"/>
          <a:stretch>
            <a:fillRect/>
          </a:stretch>
        </p:blipFill>
        <p:spPr>
          <a:xfrm>
            <a:off x="8898538" y="3908844"/>
            <a:ext cx="3091905" cy="2808480"/>
          </a:xfrm>
          <a:prstGeom prst="rect">
            <a:avLst/>
          </a:prstGeom>
        </p:spPr>
      </p:pic>
    </p:spTree>
    <p:extLst>
      <p:ext uri="{BB962C8B-B14F-4D97-AF65-F5344CB8AC3E}">
        <p14:creationId xmlns:p14="http://schemas.microsoft.com/office/powerpoint/2010/main" val="191260025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Reionization</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378070" y="1091985"/>
            <a:ext cx="10814538" cy="3970318"/>
          </a:xfrm>
          <a:prstGeom prst="rect">
            <a:avLst/>
          </a:prstGeom>
        </p:spPr>
        <p:txBody>
          <a:bodyPr wrap="square">
            <a:spAutoFit/>
          </a:bodyPr>
          <a:lstStyle/>
          <a:p>
            <a:r>
              <a:rPr lang="en-US" altLang="zh-CN" dirty="0" smtClean="0">
                <a:solidFill>
                  <a:srgbClr val="171717"/>
                </a:solidFill>
                <a:latin typeface="verdana" panose="020B0604030504040204" pitchFamily="34" charset="0"/>
              </a:rPr>
              <a:t>Reionization</a:t>
            </a:r>
            <a:r>
              <a:rPr lang="en-US" altLang="zh-CN" dirty="0">
                <a:solidFill>
                  <a:srgbClr val="171717"/>
                </a:solidFill>
                <a:latin typeface="verdana" panose="020B0604030504040204" pitchFamily="34" charset="0"/>
              </a:rPr>
              <a:t> is the process that caused the matter in the universe to </a:t>
            </a:r>
            <a:r>
              <a:rPr lang="en-US" altLang="zh-CN" dirty="0" err="1">
                <a:solidFill>
                  <a:srgbClr val="171717"/>
                </a:solidFill>
                <a:latin typeface="verdana" panose="020B0604030504040204" pitchFamily="34" charset="0"/>
              </a:rPr>
              <a:t>reionize</a:t>
            </a:r>
            <a:r>
              <a:rPr lang="en-US" altLang="zh-CN" dirty="0">
                <a:solidFill>
                  <a:srgbClr val="171717"/>
                </a:solidFill>
                <a:latin typeface="verdana" panose="020B0604030504040204" pitchFamily="34" charset="0"/>
              </a:rPr>
              <a:t> after the lapse of the "dark ages</a:t>
            </a:r>
            <a:r>
              <a:rPr lang="en-US" altLang="zh-CN" dirty="0" smtClean="0">
                <a:solidFill>
                  <a:srgbClr val="171717"/>
                </a:solidFill>
                <a:latin typeface="verdana" panose="020B0604030504040204" pitchFamily="34" charset="0"/>
              </a:rPr>
              <a:t>". It is </a:t>
            </a:r>
            <a:r>
              <a:rPr lang="en-US" altLang="zh-CN" dirty="0">
                <a:solidFill>
                  <a:srgbClr val="171717"/>
                </a:solidFill>
                <a:latin typeface="verdana" panose="020B0604030504040204" pitchFamily="34" charset="0"/>
              </a:rPr>
              <a:t>the second of two major phase transitions of gas in the universe</a:t>
            </a:r>
            <a:r>
              <a:rPr lang="en-US" altLang="zh-CN" dirty="0" smtClean="0">
                <a:solidFill>
                  <a:srgbClr val="171717"/>
                </a:solidFill>
                <a:latin typeface="verdana" panose="020B0604030504040204" pitchFamily="34" charset="0"/>
              </a:rPr>
              <a:t>.</a:t>
            </a: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It begins once </a:t>
            </a:r>
            <a:r>
              <a:rPr lang="en-US" altLang="zh-CN" dirty="0">
                <a:solidFill>
                  <a:srgbClr val="171717"/>
                </a:solidFill>
                <a:latin typeface="verdana" panose="020B0604030504040204" pitchFamily="34" charset="0"/>
              </a:rPr>
              <a:t>objects started to condense in the early universe that were energetic enough to re-ionize neutral hydrogen. As these objects formed and radiated energy, the universe reverted from being neutral, to once again being an ionized plasma. </a:t>
            </a:r>
            <a:endParaRPr lang="en-US" altLang="zh-CN" dirty="0" smtClean="0">
              <a:solidFill>
                <a:srgbClr val="171717"/>
              </a:solidFill>
              <a:latin typeface="verdana" panose="020B0604030504040204" pitchFamily="34" charset="0"/>
            </a:endParaRP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This </a:t>
            </a:r>
            <a:r>
              <a:rPr lang="en-US" altLang="zh-CN" dirty="0">
                <a:solidFill>
                  <a:srgbClr val="171717"/>
                </a:solidFill>
                <a:latin typeface="verdana" panose="020B0604030504040204" pitchFamily="34" charset="0"/>
              </a:rPr>
              <a:t>occurred between 150 million and one billion years after the Big Bang (at a redshift 6 &lt; z &lt; 20</a:t>
            </a:r>
            <a:r>
              <a:rPr lang="en-US" altLang="zh-CN" dirty="0" smtClean="0">
                <a:solidFill>
                  <a:srgbClr val="171717"/>
                </a:solidFill>
                <a:latin typeface="verdana" panose="020B0604030504040204" pitchFamily="34" charset="0"/>
              </a:rPr>
              <a:t>).</a:t>
            </a: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At </a:t>
            </a:r>
            <a:r>
              <a:rPr lang="en-US" altLang="zh-CN" dirty="0">
                <a:solidFill>
                  <a:srgbClr val="171717"/>
                </a:solidFill>
                <a:latin typeface="verdana" panose="020B0604030504040204" pitchFamily="34" charset="0"/>
              </a:rPr>
              <a:t>that time, however, matter had been diffused by the expansion of the universe, and the scattering interactions of photons and electrons were much less frequent than before electron-proton recombination. Thus, a universe full of low density ionized hydrogen will remain transparent, as is the case today.</a:t>
            </a:r>
          </a:p>
        </p:txBody>
      </p:sp>
    </p:spTree>
    <p:extLst>
      <p:ext uri="{BB962C8B-B14F-4D97-AF65-F5344CB8AC3E}">
        <p14:creationId xmlns:p14="http://schemas.microsoft.com/office/powerpoint/2010/main" val="134822266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Reionization</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831" y="1615088"/>
            <a:ext cx="11708953" cy="4223004"/>
          </a:xfrm>
          <a:prstGeom prst="rect">
            <a:avLst/>
          </a:prstGeom>
        </p:spPr>
      </p:pic>
    </p:spTree>
    <p:extLst>
      <p:ext uri="{BB962C8B-B14F-4D97-AF65-F5344CB8AC3E}">
        <p14:creationId xmlns:p14="http://schemas.microsoft.com/office/powerpoint/2010/main" val="330561194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Reionization</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378070" y="1091985"/>
            <a:ext cx="10814538" cy="5632311"/>
          </a:xfrm>
          <a:prstGeom prst="rect">
            <a:avLst/>
          </a:prstGeom>
        </p:spPr>
        <p:txBody>
          <a:bodyPr wrap="square">
            <a:spAutoFit/>
          </a:bodyPr>
          <a:lstStyle/>
          <a:p>
            <a:r>
              <a:rPr lang="en-US" altLang="zh-CN" dirty="0" smtClean="0">
                <a:solidFill>
                  <a:srgbClr val="171717"/>
                </a:solidFill>
                <a:latin typeface="verdana" panose="020B0604030504040204" pitchFamily="34" charset="0"/>
              </a:rPr>
              <a:t>In </a:t>
            </a:r>
            <a:r>
              <a:rPr lang="en-US" altLang="zh-CN" dirty="0">
                <a:solidFill>
                  <a:srgbClr val="171717"/>
                </a:solidFill>
                <a:latin typeface="verdana" panose="020B0604030504040204" pitchFamily="34" charset="0"/>
              </a:rPr>
              <a:t>the period during and </a:t>
            </a:r>
            <a:r>
              <a:rPr lang="en-US" altLang="zh-CN" dirty="0" smtClean="0">
                <a:solidFill>
                  <a:srgbClr val="171717"/>
                </a:solidFill>
                <a:latin typeface="verdana" panose="020B0604030504040204" pitchFamily="34" charset="0"/>
              </a:rPr>
              <a:t>after reionization</a:t>
            </a:r>
            <a:r>
              <a:rPr lang="en-US" altLang="zh-CN" dirty="0">
                <a:solidFill>
                  <a:srgbClr val="171717"/>
                </a:solidFill>
                <a:latin typeface="verdana" panose="020B0604030504040204" pitchFamily="34" charset="0"/>
              </a:rPr>
              <a:t>, but before significant expansion had occurred to sufficiently lower the electron density, the light that composes the CMB will experience observable Thomson scattering. </a:t>
            </a:r>
            <a:endParaRPr lang="en-US" altLang="zh-CN" dirty="0" smtClean="0">
              <a:solidFill>
                <a:srgbClr val="171717"/>
              </a:solidFill>
              <a:latin typeface="verdana" panose="020B0604030504040204" pitchFamily="34" charset="0"/>
            </a:endParaRP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This </a:t>
            </a:r>
            <a:r>
              <a:rPr lang="en-US" altLang="zh-CN" dirty="0">
                <a:solidFill>
                  <a:srgbClr val="171717"/>
                </a:solidFill>
                <a:latin typeface="verdana" panose="020B0604030504040204" pitchFamily="34" charset="0"/>
              </a:rPr>
              <a:t>scattering will leave its mark on the CMB anisotropy map, introducing secondary anisotropies (anisotropies introduced after recombination</a:t>
            </a:r>
            <a:r>
              <a:rPr lang="en-US" altLang="zh-CN" dirty="0" smtClean="0">
                <a:solidFill>
                  <a:srgbClr val="171717"/>
                </a:solidFill>
                <a:latin typeface="verdana" panose="020B0604030504040204" pitchFamily="34" charset="0"/>
              </a:rPr>
              <a:t>). </a:t>
            </a: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The </a:t>
            </a:r>
            <a:r>
              <a:rPr lang="en-US" altLang="zh-CN" dirty="0">
                <a:solidFill>
                  <a:srgbClr val="171717"/>
                </a:solidFill>
                <a:latin typeface="verdana" panose="020B0604030504040204" pitchFamily="34" charset="0"/>
              </a:rPr>
              <a:t>overall effect is to </a:t>
            </a:r>
            <a:r>
              <a:rPr lang="en-US" altLang="zh-CN" b="1" dirty="0">
                <a:solidFill>
                  <a:srgbClr val="171717"/>
                </a:solidFill>
                <a:latin typeface="verdana" panose="020B0604030504040204" pitchFamily="34" charset="0"/>
              </a:rPr>
              <a:t>erase anisotropies that occur on smaller scales</a:t>
            </a:r>
            <a:r>
              <a:rPr lang="en-US" altLang="zh-CN" dirty="0">
                <a:solidFill>
                  <a:srgbClr val="171717"/>
                </a:solidFill>
                <a:latin typeface="verdana" panose="020B0604030504040204" pitchFamily="34" charset="0"/>
              </a:rPr>
              <a:t>. </a:t>
            </a:r>
            <a:endParaRPr lang="en-US" altLang="zh-CN" dirty="0" smtClean="0">
              <a:solidFill>
                <a:srgbClr val="171717"/>
              </a:solidFill>
              <a:latin typeface="verdana" panose="020B0604030504040204" pitchFamily="34" charset="0"/>
            </a:endParaRP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While </a:t>
            </a:r>
            <a:r>
              <a:rPr lang="en-US" altLang="zh-CN" dirty="0">
                <a:solidFill>
                  <a:srgbClr val="171717"/>
                </a:solidFill>
                <a:latin typeface="verdana" panose="020B0604030504040204" pitchFamily="34" charset="0"/>
              </a:rPr>
              <a:t>anisotropies on small scales are erased, polarization anisotropies are actually introduced because of </a:t>
            </a:r>
            <a:r>
              <a:rPr lang="en-US" altLang="zh-CN" dirty="0" smtClean="0">
                <a:solidFill>
                  <a:srgbClr val="171717"/>
                </a:solidFill>
                <a:latin typeface="verdana" panose="020B0604030504040204" pitchFamily="34" charset="0"/>
              </a:rPr>
              <a:t>reionization</a:t>
            </a:r>
            <a:r>
              <a:rPr lang="en-US" altLang="zh-CN" dirty="0">
                <a:solidFill>
                  <a:srgbClr val="171717"/>
                </a:solidFill>
                <a:latin typeface="verdana" panose="020B0604030504040204" pitchFamily="34" charset="0"/>
              </a:rPr>
              <a:t>.</a:t>
            </a:r>
            <a:r>
              <a:rPr lang="en-US" altLang="zh-CN" dirty="0" smtClean="0">
                <a:solidFill>
                  <a:srgbClr val="171717"/>
                </a:solidFill>
                <a:latin typeface="verdana" panose="020B0604030504040204" pitchFamily="34" charset="0"/>
              </a:rPr>
              <a:t> </a:t>
            </a:r>
          </a:p>
          <a:p>
            <a:endParaRPr lang="en-US" altLang="zh-CN" dirty="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By </a:t>
            </a:r>
            <a:r>
              <a:rPr lang="en-US" altLang="zh-CN" dirty="0">
                <a:solidFill>
                  <a:srgbClr val="171717"/>
                </a:solidFill>
                <a:latin typeface="verdana" panose="020B0604030504040204" pitchFamily="34" charset="0"/>
              </a:rPr>
              <a:t>looking at the CMB anisotropies observed, and comparing with what they would look like had reionization not taken place, the electron column density at the time of reionization can be determined. </a:t>
            </a:r>
            <a:r>
              <a:rPr lang="en-US" altLang="zh-CN" dirty="0" smtClean="0">
                <a:solidFill>
                  <a:srgbClr val="171717"/>
                </a:solidFill>
                <a:latin typeface="verdana" panose="020B0604030504040204" pitchFamily="34" charset="0"/>
              </a:rPr>
              <a:t>With this, the </a:t>
            </a:r>
            <a:r>
              <a:rPr lang="en-US" altLang="zh-CN" dirty="0">
                <a:solidFill>
                  <a:srgbClr val="171717"/>
                </a:solidFill>
                <a:latin typeface="verdana" panose="020B0604030504040204" pitchFamily="34" charset="0"/>
              </a:rPr>
              <a:t>age of the universe when reionization occurred can then be calculated</a:t>
            </a:r>
            <a:r>
              <a:rPr lang="en-US" altLang="zh-CN" dirty="0" smtClean="0">
                <a:solidFill>
                  <a:srgbClr val="171717"/>
                </a:solidFill>
                <a:latin typeface="verdana" panose="020B0604030504040204" pitchFamily="34" charset="0"/>
              </a:rPr>
              <a:t>.</a:t>
            </a:r>
          </a:p>
          <a:p>
            <a:endParaRPr lang="en-US" altLang="zh-CN" dirty="0" smtClean="0">
              <a:solidFill>
                <a:srgbClr val="171717"/>
              </a:solidFill>
              <a:latin typeface="verdana" panose="020B0604030504040204" pitchFamily="34" charset="0"/>
            </a:endParaRPr>
          </a:p>
          <a:p>
            <a:r>
              <a:rPr lang="en-US" altLang="zh-CN" dirty="0" smtClean="0">
                <a:solidFill>
                  <a:srgbClr val="171717"/>
                </a:solidFill>
                <a:latin typeface="verdana" panose="020B0604030504040204" pitchFamily="34" charset="0"/>
              </a:rPr>
              <a:t>Results </a:t>
            </a:r>
            <a:r>
              <a:rPr lang="en-US" altLang="zh-CN" dirty="0">
                <a:solidFill>
                  <a:srgbClr val="171717"/>
                </a:solidFill>
                <a:latin typeface="verdana" panose="020B0604030504040204" pitchFamily="34" charset="0"/>
              </a:rPr>
              <a:t>in 2013 from Planck mission, in combination with data from WMAP polarization, small-scale CMB experiments, and BAO measurements yield an instantaneous reionization redshift of z = 11.3 ± 1.1</a:t>
            </a:r>
            <a:r>
              <a:rPr lang="en-US" altLang="zh-CN" dirty="0" smtClean="0">
                <a:solidFill>
                  <a:srgbClr val="171717"/>
                </a:solidFill>
                <a:latin typeface="verdana" panose="020B0604030504040204" pitchFamily="34" charset="0"/>
              </a:rPr>
              <a:t>.</a:t>
            </a:r>
            <a:endParaRPr lang="en-US" altLang="zh-CN" dirty="0">
              <a:solidFill>
                <a:srgbClr val="171717"/>
              </a:solidFill>
              <a:latin typeface="verdana" panose="020B0604030504040204" pitchFamily="34" charset="0"/>
            </a:endParaRPr>
          </a:p>
        </p:txBody>
      </p:sp>
    </p:spTree>
    <p:extLst>
      <p:ext uri="{BB962C8B-B14F-4D97-AF65-F5344CB8AC3E}">
        <p14:creationId xmlns:p14="http://schemas.microsoft.com/office/powerpoint/2010/main" val="357884565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Optical depth to reionization</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778976"/>
            <a:ext cx="4572000" cy="4495800"/>
          </a:xfrm>
          <a:prstGeom prst="rect">
            <a:avLst/>
          </a:prstGeom>
        </p:spPr>
      </p:pic>
      <p:pic>
        <p:nvPicPr>
          <p:cNvPr id="4" name="图片 3"/>
          <p:cNvPicPr>
            <a:picLocks noChangeAspect="1"/>
          </p:cNvPicPr>
          <p:nvPr/>
        </p:nvPicPr>
        <p:blipFill>
          <a:blip r:embed="rId3"/>
          <a:stretch>
            <a:fillRect/>
          </a:stretch>
        </p:blipFill>
        <p:spPr>
          <a:xfrm>
            <a:off x="8197794" y="365126"/>
            <a:ext cx="3551228" cy="1044030"/>
          </a:xfrm>
          <a:prstGeom prst="rect">
            <a:avLst/>
          </a:prstGeom>
        </p:spPr>
      </p:pic>
      <p:sp>
        <p:nvSpPr>
          <p:cNvPr id="8" name="矩形 7"/>
          <p:cNvSpPr/>
          <p:nvPr/>
        </p:nvSpPr>
        <p:spPr>
          <a:xfrm>
            <a:off x="2292704" y="6274776"/>
            <a:ext cx="8630889" cy="523220"/>
          </a:xfrm>
          <a:prstGeom prst="rect">
            <a:avLst/>
          </a:prstGeom>
        </p:spPr>
        <p:txBody>
          <a:bodyPr wrap="none">
            <a:spAutoFit/>
          </a:bodyPr>
          <a:lstStyle/>
          <a:p>
            <a:r>
              <a:rPr lang="en-US" altLang="zh-CN" sz="2800" b="1" dirty="0"/>
              <a:t>Larger values imply an earlier onset of reionization. </a:t>
            </a:r>
          </a:p>
        </p:txBody>
      </p:sp>
      <p:pic>
        <p:nvPicPr>
          <p:cNvPr id="9" name="图片 8"/>
          <p:cNvPicPr>
            <a:picLocks noChangeAspect="1"/>
          </p:cNvPicPr>
          <p:nvPr/>
        </p:nvPicPr>
        <p:blipFill>
          <a:blip r:embed="rId4"/>
          <a:stretch>
            <a:fillRect/>
          </a:stretch>
        </p:blipFill>
        <p:spPr>
          <a:xfrm>
            <a:off x="4969115" y="1256743"/>
            <a:ext cx="6843353" cy="304826"/>
          </a:xfrm>
          <a:prstGeom prst="rect">
            <a:avLst/>
          </a:prstGeom>
        </p:spPr>
      </p:pic>
    </p:spTree>
    <p:extLst>
      <p:ext uri="{BB962C8B-B14F-4D97-AF65-F5344CB8AC3E}">
        <p14:creationId xmlns:p14="http://schemas.microsoft.com/office/powerpoint/2010/main" val="29304415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History</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759069" y="1287378"/>
            <a:ext cx="11353800" cy="5632311"/>
          </a:xfrm>
          <a:prstGeom prst="rect">
            <a:avLst/>
          </a:prstGeom>
        </p:spPr>
        <p:txBody>
          <a:bodyPr wrap="square">
            <a:spAutoFit/>
          </a:bodyPr>
          <a:lstStyle/>
          <a:p>
            <a:r>
              <a:rPr lang="en-US" altLang="zh-CN" sz="2400" b="1" dirty="0">
                <a:latin typeface="华文宋体" panose="02010600040101010101" pitchFamily="2" charset="-122"/>
                <a:ea typeface="华文宋体" panose="02010600040101010101" pitchFamily="2" charset="-122"/>
              </a:rPr>
              <a:t>1946 – George Gamow calculates a temperature of 50 </a:t>
            </a:r>
            <a:r>
              <a:rPr lang="en-US" altLang="zh-CN" sz="2400" b="1" dirty="0" smtClean="0">
                <a:latin typeface="华文宋体" panose="02010600040101010101" pitchFamily="2" charset="-122"/>
                <a:ea typeface="华文宋体" panose="02010600040101010101" pitchFamily="2" charset="-122"/>
              </a:rPr>
              <a:t>K.</a:t>
            </a:r>
            <a:endParaRPr lang="en-US"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1948 – </a:t>
            </a:r>
            <a:r>
              <a:rPr lang="en-US" altLang="zh-CN" sz="2400" b="1" dirty="0" smtClean="0">
                <a:latin typeface="华文宋体" panose="02010600040101010101" pitchFamily="2" charset="-122"/>
                <a:ea typeface="华文宋体" panose="02010600040101010101" pitchFamily="2" charset="-122"/>
              </a:rPr>
              <a:t>R. </a:t>
            </a:r>
            <a:r>
              <a:rPr lang="en-US" altLang="zh-CN" sz="2400" b="1" dirty="0" err="1" smtClean="0">
                <a:latin typeface="华文宋体" panose="02010600040101010101" pitchFamily="2" charset="-122"/>
                <a:ea typeface="华文宋体" panose="02010600040101010101" pitchFamily="2" charset="-122"/>
              </a:rPr>
              <a:t>Alpher</a:t>
            </a:r>
            <a:r>
              <a:rPr lang="en-US" altLang="zh-CN" sz="2400" b="1" dirty="0" smtClean="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and </a:t>
            </a:r>
            <a:r>
              <a:rPr lang="en-US" altLang="zh-CN" sz="2400" b="1" dirty="0" smtClean="0">
                <a:latin typeface="华文宋体" panose="02010600040101010101" pitchFamily="2" charset="-122"/>
                <a:ea typeface="华文宋体" panose="02010600040101010101" pitchFamily="2" charset="-122"/>
              </a:rPr>
              <a:t>R. </a:t>
            </a:r>
            <a:r>
              <a:rPr lang="en-US" altLang="zh-CN" sz="2400" b="1" dirty="0">
                <a:latin typeface="华文宋体" panose="02010600040101010101" pitchFamily="2" charset="-122"/>
                <a:ea typeface="华文宋体" panose="02010600040101010101" pitchFamily="2" charset="-122"/>
              </a:rPr>
              <a:t>Herman estimate "the temperature in the universe" at 5 K</a:t>
            </a:r>
            <a:r>
              <a:rPr lang="en-US" altLang="zh-CN"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1964 </a:t>
            </a:r>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A. </a:t>
            </a:r>
            <a:r>
              <a:rPr lang="en-US" altLang="zh-CN" sz="2400" b="1" dirty="0">
                <a:latin typeface="华文宋体" panose="02010600040101010101" pitchFamily="2" charset="-122"/>
                <a:ea typeface="华文宋体" panose="02010600040101010101" pitchFamily="2" charset="-122"/>
              </a:rPr>
              <a:t>Penzias and </a:t>
            </a:r>
            <a:r>
              <a:rPr lang="en-US" altLang="zh-CN" sz="2400" b="1" dirty="0" smtClean="0">
                <a:latin typeface="华文宋体" panose="02010600040101010101" pitchFamily="2" charset="-122"/>
                <a:ea typeface="华文宋体" panose="02010600040101010101" pitchFamily="2" charset="-122"/>
              </a:rPr>
              <a:t>R. W. </a:t>
            </a:r>
            <a:r>
              <a:rPr lang="en-US" altLang="zh-CN" sz="2400" b="1" dirty="0">
                <a:latin typeface="华文宋体" panose="02010600040101010101" pitchFamily="2" charset="-122"/>
                <a:ea typeface="华文宋体" panose="02010600040101010101" pitchFamily="2" charset="-122"/>
              </a:rPr>
              <a:t>Wilson measure the temperature to be </a:t>
            </a:r>
            <a:r>
              <a:rPr lang="en-US" altLang="zh-CN" sz="2400" b="1" dirty="0" smtClean="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3 K. </a:t>
            </a:r>
          </a:p>
          <a:p>
            <a:r>
              <a:rPr lang="en-US" altLang="zh-CN" sz="2400" dirty="0">
                <a:latin typeface="华文宋体" panose="02010600040101010101" pitchFamily="2" charset="-122"/>
                <a:ea typeface="华文宋体" panose="02010600040101010101" pitchFamily="2" charset="-122"/>
              </a:rPr>
              <a:t>1966 – </a:t>
            </a:r>
            <a:r>
              <a:rPr lang="en-US" altLang="zh-CN" sz="2400" dirty="0" smtClean="0">
                <a:latin typeface="华文宋体" panose="02010600040101010101" pitchFamily="2" charset="-122"/>
                <a:ea typeface="华文宋体" panose="02010600040101010101" pitchFamily="2" charset="-122"/>
              </a:rPr>
              <a:t>R. K</a:t>
            </a:r>
            <a:r>
              <a:rPr lang="en-US" altLang="zh-CN" sz="2400" dirty="0">
                <a:latin typeface="华文宋体" panose="02010600040101010101" pitchFamily="2" charset="-122"/>
                <a:ea typeface="华文宋体" panose="02010600040101010101" pitchFamily="2" charset="-122"/>
              </a:rPr>
              <a:t>. Sachs and </a:t>
            </a:r>
            <a:r>
              <a:rPr lang="en-US" altLang="zh-CN" sz="2400" dirty="0" smtClean="0">
                <a:latin typeface="华文宋体" panose="02010600040101010101" pitchFamily="2" charset="-122"/>
                <a:ea typeface="华文宋体" panose="02010600040101010101" pitchFamily="2" charset="-122"/>
              </a:rPr>
              <a:t>A. M</a:t>
            </a:r>
            <a:r>
              <a:rPr lang="en-US" altLang="zh-CN" sz="2400" dirty="0">
                <a:latin typeface="华文宋体" panose="02010600040101010101" pitchFamily="2" charset="-122"/>
                <a:ea typeface="华文宋体" panose="02010600040101010101" pitchFamily="2" charset="-122"/>
              </a:rPr>
              <a:t>. Wolfe </a:t>
            </a:r>
            <a:r>
              <a:rPr lang="en-US" altLang="zh-CN" sz="2400" dirty="0" smtClean="0">
                <a:latin typeface="华文宋体" panose="02010600040101010101" pitchFamily="2" charset="-122"/>
                <a:ea typeface="华文宋体" panose="02010600040101010101" pitchFamily="2" charset="-122"/>
              </a:rPr>
              <a:t>predicted CMB fluctuation from gravitational potential variations (</a:t>
            </a:r>
            <a:r>
              <a:rPr lang="en-US" altLang="zh-CN" sz="2400" dirty="0">
                <a:latin typeface="华文宋体" panose="02010600040101010101" pitchFamily="2" charset="-122"/>
                <a:ea typeface="华文宋体" panose="02010600040101010101" pitchFamily="2" charset="-122"/>
              </a:rPr>
              <a:t>SW </a:t>
            </a:r>
            <a:r>
              <a:rPr lang="en-US" altLang="zh-CN" sz="2400" dirty="0" smtClean="0">
                <a:latin typeface="华文宋体" panose="02010600040101010101" pitchFamily="2" charset="-122"/>
                <a:ea typeface="华文宋体" panose="02010600040101010101" pitchFamily="2" charset="-122"/>
              </a:rPr>
              <a:t>effect)</a:t>
            </a:r>
          </a:p>
          <a:p>
            <a:r>
              <a:rPr lang="en-US" altLang="zh-CN" sz="2400" dirty="0">
                <a:latin typeface="华文宋体" panose="02010600040101010101" pitchFamily="2" charset="-122"/>
                <a:ea typeface="华文宋体" panose="02010600040101010101" pitchFamily="2" charset="-122"/>
              </a:rPr>
              <a:t>1969 – R. A. </a:t>
            </a:r>
            <a:r>
              <a:rPr lang="en-US" altLang="zh-CN" sz="2400" dirty="0" err="1">
                <a:latin typeface="华文宋体" panose="02010600040101010101" pitchFamily="2" charset="-122"/>
                <a:ea typeface="华文宋体" panose="02010600040101010101" pitchFamily="2" charset="-122"/>
              </a:rPr>
              <a:t>Sunyaev</a:t>
            </a:r>
            <a:r>
              <a:rPr lang="en-US" altLang="zh-CN" sz="2400" dirty="0">
                <a:latin typeface="华文宋体" panose="02010600040101010101" pitchFamily="2" charset="-122"/>
                <a:ea typeface="华文宋体" panose="02010600040101010101" pitchFamily="2" charset="-122"/>
              </a:rPr>
              <a:t> and </a:t>
            </a:r>
            <a:r>
              <a:rPr lang="en-US" altLang="zh-CN" sz="2400" dirty="0" smtClean="0">
                <a:latin typeface="华文宋体" panose="02010600040101010101" pitchFamily="2" charset="-122"/>
                <a:ea typeface="华文宋体" panose="02010600040101010101" pitchFamily="2" charset="-122"/>
              </a:rPr>
              <a:t>Y. </a:t>
            </a:r>
            <a:r>
              <a:rPr lang="en-US" altLang="zh-CN" sz="2400" dirty="0" err="1">
                <a:latin typeface="华文宋体" panose="02010600040101010101" pitchFamily="2" charset="-122"/>
                <a:ea typeface="华文宋体" panose="02010600040101010101" pitchFamily="2" charset="-122"/>
              </a:rPr>
              <a:t>Zel'dovich</a:t>
            </a:r>
            <a:r>
              <a:rPr lang="en-US" altLang="zh-CN" sz="2400" dirty="0">
                <a:latin typeface="华文宋体" panose="02010600040101010101" pitchFamily="2" charset="-122"/>
                <a:ea typeface="华文宋体" panose="02010600040101010101" pitchFamily="2" charset="-122"/>
              </a:rPr>
              <a:t> study the inverse Compton scattering of </a:t>
            </a:r>
            <a:r>
              <a:rPr lang="en-US" altLang="zh-CN" sz="2400" dirty="0" smtClean="0">
                <a:latin typeface="华文宋体" panose="02010600040101010101" pitchFamily="2" charset="-122"/>
                <a:ea typeface="华文宋体" panose="02010600040101010101" pitchFamily="2" charset="-122"/>
              </a:rPr>
              <a:t>CMB </a:t>
            </a:r>
            <a:r>
              <a:rPr lang="en-US" altLang="zh-CN" sz="2400" dirty="0">
                <a:latin typeface="华文宋体" panose="02010600040101010101" pitchFamily="2" charset="-122"/>
                <a:ea typeface="华文宋体" panose="02010600040101010101" pitchFamily="2" charset="-122"/>
              </a:rPr>
              <a:t>photons by hot electrons </a:t>
            </a:r>
            <a:r>
              <a:rPr lang="en-US" altLang="zh-CN" sz="2400" dirty="0" smtClean="0">
                <a:latin typeface="华文宋体" panose="02010600040101010101" pitchFamily="2" charset="-122"/>
                <a:ea typeface="华文宋体" panose="02010600040101010101" pitchFamily="2" charset="-122"/>
              </a:rPr>
              <a:t>(SZ effect, detected in 1983)</a:t>
            </a:r>
            <a:endParaRPr lang="en-US" altLang="zh-CN" sz="2400"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1990 – FIRAS on the </a:t>
            </a:r>
            <a:r>
              <a:rPr lang="en-US" altLang="zh-CN" sz="2400" b="1" dirty="0" smtClean="0">
                <a:latin typeface="华文宋体" panose="02010600040101010101" pitchFamily="2" charset="-122"/>
                <a:ea typeface="华文宋体" panose="02010600040101010101" pitchFamily="2" charset="-122"/>
              </a:rPr>
              <a:t>COBE </a:t>
            </a:r>
            <a:r>
              <a:rPr lang="en-US" altLang="zh-CN" sz="2400" b="1" dirty="0">
                <a:latin typeface="华文宋体" panose="02010600040101010101" pitchFamily="2" charset="-122"/>
                <a:ea typeface="华文宋体" panose="02010600040101010101" pitchFamily="2" charset="-122"/>
              </a:rPr>
              <a:t>satellite measures the </a:t>
            </a:r>
            <a:r>
              <a:rPr lang="en-US" altLang="zh-CN" sz="2400" b="1" dirty="0" smtClean="0">
                <a:latin typeface="华文宋体" panose="02010600040101010101" pitchFamily="2" charset="-122"/>
                <a:ea typeface="华文宋体" panose="02010600040101010101" pitchFamily="2" charset="-122"/>
              </a:rPr>
              <a:t>2.73K black </a:t>
            </a:r>
            <a:r>
              <a:rPr lang="en-US" altLang="zh-CN" sz="2400" b="1" dirty="0">
                <a:latin typeface="华文宋体" panose="02010600040101010101" pitchFamily="2" charset="-122"/>
                <a:ea typeface="华文宋体" panose="02010600040101010101" pitchFamily="2" charset="-122"/>
              </a:rPr>
              <a:t>body form of the CMB </a:t>
            </a: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1992 – COBE </a:t>
            </a:r>
            <a:r>
              <a:rPr lang="en-US" altLang="zh-CN" sz="2400" b="1" dirty="0">
                <a:latin typeface="华文宋体" panose="02010600040101010101" pitchFamily="2" charset="-122"/>
                <a:ea typeface="华文宋体" panose="02010600040101010101" pitchFamily="2" charset="-122"/>
              </a:rPr>
              <a:t>DMR </a:t>
            </a:r>
            <a:r>
              <a:rPr lang="en-US" altLang="zh-CN" sz="2400" b="1" dirty="0" smtClean="0">
                <a:latin typeface="华文宋体" panose="02010600040101010101" pitchFamily="2" charset="-122"/>
                <a:ea typeface="华文宋体" panose="02010600040101010101" pitchFamily="2" charset="-122"/>
              </a:rPr>
              <a:t>reported </a:t>
            </a:r>
            <a:r>
              <a:rPr lang="en-US" altLang="zh-CN" sz="2400" b="1" dirty="0">
                <a:latin typeface="华文宋体" panose="02010600040101010101" pitchFamily="2" charset="-122"/>
                <a:ea typeface="华文宋体" panose="02010600040101010101" pitchFamily="2" charset="-122"/>
              </a:rPr>
              <a:t>the discovery of </a:t>
            </a:r>
            <a:r>
              <a:rPr lang="en-US" altLang="zh-CN" sz="2400" b="1" dirty="0" smtClean="0">
                <a:latin typeface="华文宋体" panose="02010600040101010101" pitchFamily="2" charset="-122"/>
                <a:ea typeface="华文宋体" panose="02010600040101010101" pitchFamily="2" charset="-122"/>
              </a:rPr>
              <a:t>anisotropy</a:t>
            </a:r>
          </a:p>
          <a:p>
            <a:r>
              <a:rPr lang="en-US" altLang="zh-CN" sz="2400" b="1" dirty="0">
                <a:latin typeface="华文宋体" panose="02010600040101010101" pitchFamily="2" charset="-122"/>
                <a:ea typeface="华文宋体" panose="02010600040101010101" pitchFamily="2" charset="-122"/>
              </a:rPr>
              <a:t>1999 – First measurements of acoustic oscillations in the CMB anisotropy angular power spectrum from the TOCO, BOOMERANG, and Maxima Experiments. </a:t>
            </a:r>
            <a:r>
              <a:rPr lang="en-US" altLang="zh-CN" sz="2400" b="1" dirty="0" err="1" smtClean="0">
                <a:latin typeface="华文宋体" panose="02010600040101010101" pitchFamily="2" charset="-122"/>
                <a:ea typeface="华文宋体" panose="02010600040101010101" pitchFamily="2" charset="-122"/>
              </a:rPr>
              <a:t>BOOMERanG</a:t>
            </a:r>
            <a:r>
              <a:rPr lang="en-US" altLang="zh-CN" sz="2400" b="1" dirty="0" smtClean="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experiment </a:t>
            </a:r>
            <a:r>
              <a:rPr lang="en-US" altLang="zh-CN" sz="2400" b="1" dirty="0" smtClean="0">
                <a:latin typeface="华文宋体" panose="02010600040101010101" pitchFamily="2" charset="-122"/>
                <a:ea typeface="华文宋体" panose="02010600040101010101" pitchFamily="2" charset="-122"/>
              </a:rPr>
              <a:t>confirms </a:t>
            </a:r>
            <a:r>
              <a:rPr lang="en-US" altLang="zh-CN" sz="2400" b="1" dirty="0">
                <a:latin typeface="华文宋体" panose="02010600040101010101" pitchFamily="2" charset="-122"/>
                <a:ea typeface="华文宋体" panose="02010600040101010101" pitchFamily="2" charset="-122"/>
              </a:rPr>
              <a:t>that the universe is "flat</a:t>
            </a:r>
            <a:r>
              <a:rPr lang="en-US" altLang="zh-CN" sz="2400" b="1" dirty="0" smtClean="0">
                <a:latin typeface="华文宋体" panose="02010600040101010101" pitchFamily="2" charset="-122"/>
                <a:ea typeface="华文宋体" panose="02010600040101010101" pitchFamily="2" charset="-122"/>
              </a:rPr>
              <a:t>".</a:t>
            </a:r>
          </a:p>
          <a:p>
            <a:r>
              <a:rPr lang="en-US" altLang="zh-CN" sz="2400" b="1" dirty="0">
                <a:latin typeface="华文宋体" panose="02010600040101010101" pitchFamily="2" charset="-122"/>
                <a:ea typeface="华文宋体" panose="02010600040101010101" pitchFamily="2" charset="-122"/>
              </a:rPr>
              <a:t>2002 – Polarization discovered by </a:t>
            </a:r>
            <a:r>
              <a:rPr lang="en-US" altLang="zh-CN" sz="2400" b="1" dirty="0" smtClean="0">
                <a:latin typeface="华文宋体" panose="02010600040101010101" pitchFamily="2" charset="-122"/>
                <a:ea typeface="华文宋体" panose="02010600040101010101" pitchFamily="2" charset="-122"/>
              </a:rPr>
              <a:t>DASI</a:t>
            </a:r>
          </a:p>
          <a:p>
            <a:r>
              <a:rPr lang="en-US" altLang="zh-CN" sz="2400" b="1" dirty="0">
                <a:latin typeface="华文宋体" panose="02010600040101010101" pitchFamily="2" charset="-122"/>
                <a:ea typeface="华文宋体" panose="02010600040101010101" pitchFamily="2" charset="-122"/>
              </a:rPr>
              <a:t>2003 – E-mode polarization spectrum </a:t>
            </a:r>
            <a:r>
              <a:rPr lang="en-US" altLang="zh-CN" sz="2400" b="1" dirty="0" smtClean="0">
                <a:latin typeface="华文宋体" panose="02010600040101010101" pitchFamily="2" charset="-122"/>
                <a:ea typeface="华文宋体" panose="02010600040101010101" pitchFamily="2" charset="-122"/>
              </a:rPr>
              <a:t>by CBI</a:t>
            </a:r>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WMAP high </a:t>
            </a:r>
            <a:r>
              <a:rPr lang="en-US" altLang="zh-CN" sz="2400" b="1" dirty="0">
                <a:latin typeface="华文宋体" panose="02010600040101010101" pitchFamily="2" charset="-122"/>
                <a:ea typeface="华文宋体" panose="02010600040101010101" pitchFamily="2" charset="-122"/>
              </a:rPr>
              <a:t>quality map</a:t>
            </a:r>
          </a:p>
          <a:p>
            <a:r>
              <a:rPr lang="en-US" altLang="zh-CN" sz="2400" b="1" dirty="0">
                <a:latin typeface="华文宋体" panose="02010600040101010101" pitchFamily="2" charset="-122"/>
                <a:ea typeface="华文宋体" panose="02010600040101010101" pitchFamily="2" charset="-122"/>
              </a:rPr>
              <a:t>2010 – The first all-sky map from the Planck telescope </a:t>
            </a:r>
            <a:r>
              <a:rPr lang="en-US" altLang="zh-CN" sz="2400" b="1" dirty="0" smtClean="0">
                <a:latin typeface="华文宋体" panose="02010600040101010101" pitchFamily="2" charset="-122"/>
                <a:ea typeface="华文宋体" panose="02010600040101010101" pitchFamily="2" charset="-122"/>
              </a:rPr>
              <a:t>released</a:t>
            </a:r>
            <a:endParaRPr lang="zh-CN" altLang="en-US"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1388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58800" y="1122362"/>
            <a:ext cx="11277600" cy="5654358"/>
          </a:xfrm>
        </p:spPr>
        <p:txBody>
          <a:bodyPr>
            <a:normAutofit fontScale="90000"/>
          </a:bodyPr>
          <a:lstStyle/>
          <a:p>
            <a:pPr>
              <a:lnSpc>
                <a:spcPct val="120000"/>
              </a:lnSpc>
            </a:pPr>
            <a:r>
              <a:rPr lang="en-US" altLang="zh-CN" b="1" dirty="0" smtClean="0">
                <a:latin typeface="华文宋体" panose="02010600040101010101" pitchFamily="2" charset="-122"/>
                <a:ea typeface="华文宋体" panose="02010600040101010101" pitchFamily="2" charset="-122"/>
              </a:rPr>
              <a:t>4.8 </a:t>
            </a:r>
            <a:r>
              <a:rPr lang="zh-CN" altLang="en-US" b="1" dirty="0" smtClean="0">
                <a:latin typeface="华文宋体" panose="02010600040101010101" pitchFamily="2" charset="-122"/>
                <a:ea typeface="华文宋体" panose="02010600040101010101" pitchFamily="2" charset="-122"/>
              </a:rPr>
              <a:t>普朗克卫星宇宙学结果</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Planck</a:t>
            </a:r>
            <a:r>
              <a:rPr lang="zh-CN" altLang="en-US" b="1" dirty="0" smtClean="0">
                <a:latin typeface="华文宋体" panose="02010600040101010101" pitchFamily="2" charset="-122"/>
                <a:ea typeface="华文宋体" panose="02010600040101010101" pitchFamily="2" charset="-122"/>
              </a:rPr>
              <a:t> </a:t>
            </a:r>
            <a:r>
              <a:rPr lang="en-US" altLang="zh-CN" b="1" dirty="0" smtClean="0">
                <a:latin typeface="华文宋体" panose="02010600040101010101" pitchFamily="2" charset="-122"/>
                <a:ea typeface="华文宋体" panose="02010600040101010101" pitchFamily="2" charset="-122"/>
              </a:rPr>
              <a:t>Constraints on Cosmology</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sz="4000" b="1" dirty="0" smtClean="0">
                <a:latin typeface="华文宋体" panose="02010600040101010101" pitchFamily="2" charset="-122"/>
                <a:ea typeface="华文宋体" panose="02010600040101010101" pitchFamily="2" charset="-122"/>
              </a:rPr>
              <a:t>（本小节参考 </a:t>
            </a:r>
            <a:r>
              <a:rPr lang="en-US" altLang="zh-CN" sz="4000" b="1" dirty="0" smtClean="0">
                <a:latin typeface="华文宋体" panose="02010600040101010101" pitchFamily="2" charset="-122"/>
                <a:ea typeface="华文宋体" panose="02010600040101010101" pitchFamily="2" charset="-122"/>
              </a:rPr>
              <a:t>Planck 2015</a:t>
            </a:r>
            <a:r>
              <a:rPr lang="zh-CN" altLang="en-US" sz="4000" b="1" dirty="0" smtClean="0">
                <a:latin typeface="华文宋体" panose="02010600040101010101" pitchFamily="2" charset="-122"/>
                <a:ea typeface="华文宋体" panose="02010600040101010101" pitchFamily="2" charset="-122"/>
              </a:rPr>
              <a:t>年文章 </a:t>
            </a:r>
            <a:r>
              <a:rPr lang="en-US" altLang="zh-CN" sz="4000" b="1" dirty="0" smtClean="0">
                <a:latin typeface="华文宋体" panose="02010600040101010101" pitchFamily="2" charset="-122"/>
                <a:ea typeface="华文宋体" panose="02010600040101010101" pitchFamily="2" charset="-122"/>
              </a:rPr>
              <a:t/>
            </a:r>
            <a:br>
              <a:rPr lang="en-US" altLang="zh-CN" sz="4000" b="1" dirty="0" smtClean="0">
                <a:latin typeface="华文宋体" panose="02010600040101010101" pitchFamily="2" charset="-122"/>
                <a:ea typeface="华文宋体" panose="02010600040101010101" pitchFamily="2" charset="-122"/>
              </a:rPr>
            </a:br>
            <a:r>
              <a:rPr lang="en-US" altLang="zh-CN" sz="4000" b="1" dirty="0" smtClean="0">
                <a:latin typeface="华文宋体" panose="02010600040101010101" pitchFamily="2" charset="-122"/>
                <a:ea typeface="华文宋体" panose="02010600040101010101" pitchFamily="2" charset="-122"/>
              </a:rPr>
              <a:t>arXiv:1502.01589</a:t>
            </a:r>
            <a:r>
              <a:rPr lang="zh-CN" altLang="en-US" sz="4000" b="1" dirty="0" smtClean="0">
                <a:latin typeface="华文宋体" panose="02010600040101010101" pitchFamily="2" charset="-122"/>
                <a:ea typeface="华文宋体" panose="02010600040101010101" pitchFamily="2" charset="-122"/>
              </a:rPr>
              <a:t>）</a:t>
            </a:r>
            <a:r>
              <a:rPr lang="en-US" altLang="zh-CN" sz="5300" b="1" dirty="0">
                <a:latin typeface="华文宋体" panose="02010600040101010101" pitchFamily="2" charset="-122"/>
                <a:ea typeface="华文宋体" panose="02010600040101010101" pitchFamily="2" charset="-122"/>
              </a:rPr>
              <a:t/>
            </a:r>
            <a:br>
              <a:rPr lang="en-US" altLang="zh-CN" sz="5300" b="1" dirty="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9486527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2766" y="1122363"/>
            <a:ext cx="10457234" cy="4325126"/>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4.2 </a:t>
            </a:r>
            <a:r>
              <a:rPr lang="zh-CN" altLang="en-US" b="1" dirty="0" smtClean="0">
                <a:latin typeface="华文宋体" panose="02010600040101010101" pitchFamily="2" charset="-122"/>
                <a:ea typeface="华文宋体" panose="02010600040101010101" pitchFamily="2" charset="-122"/>
              </a:rPr>
              <a:t>重子声学震荡</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sz="4900" b="1" u="sng" dirty="0" smtClean="0">
                <a:latin typeface="华文宋体" panose="02010600040101010101" pitchFamily="2" charset="-122"/>
                <a:ea typeface="华文宋体" panose="02010600040101010101" pitchFamily="2" charset="-122"/>
              </a:rPr>
              <a:t>Baryon Acoustic Oscillation</a:t>
            </a:r>
            <a:r>
              <a:rPr lang="en-US" altLang="zh-CN" sz="4900" b="1" dirty="0" smtClean="0">
                <a:latin typeface="华文宋体" panose="02010600040101010101" pitchFamily="2" charset="-122"/>
                <a:ea typeface="华文宋体" panose="02010600040101010101" pitchFamily="2" charset="-122"/>
              </a:rPr>
              <a:t>; </a:t>
            </a:r>
            <a:r>
              <a:rPr lang="zh-CN" altLang="en-US" sz="4900" b="1" dirty="0" smtClean="0">
                <a:latin typeface="华文宋体" panose="02010600040101010101" pitchFamily="2" charset="-122"/>
                <a:ea typeface="华文宋体" panose="02010600040101010101" pitchFamily="2" charset="-122"/>
              </a:rPr>
              <a:t>简称</a:t>
            </a:r>
            <a:r>
              <a:rPr lang="en-US" altLang="zh-CN" sz="4900" b="1" dirty="0" smtClean="0">
                <a:latin typeface="华文宋体" panose="02010600040101010101" pitchFamily="2" charset="-122"/>
                <a:ea typeface="华文宋体" panose="02010600040101010101" pitchFamily="2" charset="-122"/>
              </a:rPr>
              <a:t> </a:t>
            </a:r>
            <a:r>
              <a:rPr lang="en-US" altLang="zh-CN" sz="4900" b="1" u="sng" dirty="0" smtClean="0">
                <a:latin typeface="华文宋体" panose="02010600040101010101" pitchFamily="2" charset="-122"/>
                <a:ea typeface="华文宋体" panose="02010600040101010101" pitchFamily="2" charset="-122"/>
              </a:rPr>
              <a:t>BAO</a:t>
            </a:r>
            <a:r>
              <a:rPr lang="en-US" altLang="zh-CN" sz="4900" b="1" dirty="0" smtClean="0">
                <a:latin typeface="华文宋体" panose="02010600040101010101" pitchFamily="2" charset="-122"/>
                <a:ea typeface="华文宋体" panose="02010600040101010101" pitchFamily="2" charset="-122"/>
              </a:rPr>
              <a:t/>
            </a:r>
            <a:br>
              <a:rPr lang="en-US" altLang="zh-CN" sz="4900" b="1" dirty="0" smtClean="0">
                <a:latin typeface="华文宋体" panose="02010600040101010101" pitchFamily="2" charset="-122"/>
                <a:ea typeface="华文宋体" panose="02010600040101010101" pitchFamily="2" charset="-122"/>
              </a:rPr>
            </a:br>
            <a:r>
              <a:rPr lang="en-US" altLang="zh-CN" sz="4900" b="1" dirty="0">
                <a:latin typeface="华文宋体" panose="02010600040101010101" pitchFamily="2" charset="-122"/>
                <a:ea typeface="华文宋体" panose="02010600040101010101" pitchFamily="2" charset="-122"/>
              </a:rPr>
              <a:t/>
            </a:r>
            <a:br>
              <a:rPr lang="en-US" altLang="zh-CN" sz="4900" b="1" dirty="0">
                <a:latin typeface="华文宋体" panose="02010600040101010101" pitchFamily="2" charset="-122"/>
                <a:ea typeface="华文宋体" panose="02010600040101010101" pitchFamily="2" charset="-122"/>
              </a:rPr>
            </a:br>
            <a:r>
              <a:rPr lang="zh-CN" altLang="en-US" sz="4900" b="1" dirty="0" smtClean="0">
                <a:latin typeface="华文宋体" panose="02010600040101010101" pitchFamily="2" charset="-122"/>
                <a:ea typeface="华文宋体" panose="02010600040101010101" pitchFamily="2" charset="-122"/>
              </a:rPr>
              <a:t>材料取自 </a:t>
            </a:r>
            <a:r>
              <a:rPr lang="en-US" altLang="zh-CN" sz="4900" b="1" dirty="0" smtClean="0">
                <a:latin typeface="华文宋体" panose="02010600040101010101" pitchFamily="2" charset="-122"/>
                <a:ea typeface="华文宋体" panose="02010600040101010101" pitchFamily="2" charset="-122"/>
              </a:rPr>
              <a:t>Wayne Hu </a:t>
            </a:r>
            <a:r>
              <a:rPr lang="zh-CN" altLang="en-US" sz="4900" b="1" dirty="0" smtClean="0">
                <a:latin typeface="华文宋体" panose="02010600040101010101" pitchFamily="2" charset="-122"/>
                <a:ea typeface="华文宋体" panose="02010600040101010101" pitchFamily="2" charset="-122"/>
              </a:rPr>
              <a:t>教授网站</a:t>
            </a:r>
            <a:r>
              <a:rPr lang="en-US" altLang="zh-CN" sz="4900" b="1" dirty="0" smtClean="0">
                <a:latin typeface="华文宋体" panose="02010600040101010101" pitchFamily="2" charset="-122"/>
                <a:ea typeface="华文宋体" panose="02010600040101010101" pitchFamily="2" charset="-122"/>
              </a:rPr>
              <a:t/>
            </a:r>
            <a:br>
              <a:rPr lang="en-US" altLang="zh-CN" sz="4900" b="1" dirty="0" smtClean="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68193184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(Planck, 2009-2013)</a:t>
            </a:r>
          </a:p>
        </p:txBody>
      </p:sp>
      <p:pic>
        <p:nvPicPr>
          <p:cNvPr id="3" name="图片 2"/>
          <p:cNvPicPr>
            <a:picLocks noChangeAspect="1"/>
          </p:cNvPicPr>
          <p:nvPr/>
        </p:nvPicPr>
        <p:blipFill>
          <a:blip r:embed="rId2"/>
          <a:stretch>
            <a:fillRect/>
          </a:stretch>
        </p:blipFill>
        <p:spPr>
          <a:xfrm>
            <a:off x="1938143" y="881428"/>
            <a:ext cx="8462760" cy="49830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3" y="950740"/>
            <a:ext cx="8288638" cy="491372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7083">
            <a:off x="9715218" y="3947745"/>
            <a:ext cx="2553943" cy="2945423"/>
          </a:xfrm>
          <a:prstGeom prst="rect">
            <a:avLst/>
          </a:prstGeom>
        </p:spPr>
      </p:pic>
    </p:spTree>
    <p:extLst>
      <p:ext uri="{BB962C8B-B14F-4D97-AF65-F5344CB8AC3E}">
        <p14:creationId xmlns:p14="http://schemas.microsoft.com/office/powerpoint/2010/main" val="29178349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TT </a:t>
            </a:r>
            <a:r>
              <a:rPr lang="zh-CN" altLang="en-US" b="1" dirty="0" smtClean="0">
                <a:latin typeface="华文宋体" panose="02010600040101010101" pitchFamily="2" charset="-122"/>
                <a:ea typeface="华文宋体" panose="02010600040101010101" pitchFamily="2" charset="-122"/>
              </a:rPr>
              <a:t>角功率谱</a:t>
            </a:r>
            <a:endParaRPr lang="zh-CN" altLang="en-US" b="1" dirty="0">
              <a:latin typeface="华文宋体" panose="02010600040101010101" pitchFamily="2" charset="-122"/>
              <a:ea typeface="华文宋体" panose="02010600040101010101" pitchFamily="2" charset="-122"/>
            </a:endParaRPr>
          </a:p>
        </p:txBody>
      </p:sp>
      <p:sp>
        <p:nvSpPr>
          <p:cNvPr id="8" name="矩形 7"/>
          <p:cNvSpPr/>
          <p:nvPr/>
        </p:nvSpPr>
        <p:spPr>
          <a:xfrm>
            <a:off x="3763827" y="6117526"/>
            <a:ext cx="5599610" cy="584775"/>
          </a:xfrm>
          <a:prstGeom prst="rect">
            <a:avLst/>
          </a:prstGeom>
        </p:spPr>
        <p:txBody>
          <a:bodyPr wrap="none">
            <a:spAutoFit/>
          </a:bodyPr>
          <a:lstStyle/>
          <a:p>
            <a:r>
              <a:rPr lang="zh-CN" altLang="en-US" sz="3200" b="1" dirty="0" smtClean="0">
                <a:latin typeface="宋体" panose="02010600030101010101" pitchFamily="2" charset="-122"/>
                <a:ea typeface="宋体" panose="02010600030101010101" pitchFamily="2" charset="-122"/>
              </a:rPr>
              <a:t>红线为最佳拟合的</a:t>
            </a:r>
            <a:r>
              <a:rPr lang="el-GR" altLang="zh-CN" sz="3200" b="1" dirty="0" smtClean="0">
                <a:ea typeface="宋体" panose="02010600030101010101" pitchFamily="2" charset="-122"/>
              </a:rPr>
              <a:t>Λ</a:t>
            </a:r>
            <a:r>
              <a:rPr lang="en-US" altLang="zh-CN" sz="3200" b="1" dirty="0" smtClean="0">
                <a:latin typeface="宋体" panose="02010600030101010101" pitchFamily="2" charset="-122"/>
                <a:ea typeface="宋体" panose="02010600030101010101" pitchFamily="2" charset="-122"/>
              </a:rPr>
              <a:t>CDM</a:t>
            </a:r>
            <a:r>
              <a:rPr lang="zh-CN" altLang="en-US" sz="3200" b="1" dirty="0" smtClean="0">
                <a:latin typeface="宋体" panose="02010600030101010101" pitchFamily="2" charset="-122"/>
                <a:ea typeface="宋体" panose="02010600030101010101" pitchFamily="2" charset="-122"/>
              </a:rPr>
              <a:t>模型。</a:t>
            </a:r>
            <a:endParaRPr lang="en-US" altLang="zh-CN" sz="3200"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950961" y="1091986"/>
            <a:ext cx="7955969" cy="5113463"/>
          </a:xfrm>
          <a:prstGeom prst="rect">
            <a:avLst/>
          </a:prstGeom>
        </p:spPr>
      </p:pic>
    </p:spTree>
    <p:extLst>
      <p:ext uri="{BB962C8B-B14F-4D97-AF65-F5344CB8AC3E}">
        <p14:creationId xmlns:p14="http://schemas.microsoft.com/office/powerpoint/2010/main" val="38623135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TE </a:t>
            </a:r>
            <a:r>
              <a:rPr lang="zh-CN" altLang="en-US" b="1" dirty="0" smtClean="0">
                <a:latin typeface="华文宋体" panose="02010600040101010101" pitchFamily="2" charset="-122"/>
                <a:ea typeface="华文宋体" panose="02010600040101010101" pitchFamily="2" charset="-122"/>
              </a:rPr>
              <a:t>角功率谱</a:t>
            </a:r>
            <a:endParaRPr lang="zh-CN" altLang="en-US" b="1" dirty="0">
              <a:latin typeface="华文宋体" panose="02010600040101010101" pitchFamily="2" charset="-122"/>
              <a:ea typeface="华文宋体" panose="02010600040101010101" pitchFamily="2" charset="-122"/>
            </a:endParaRPr>
          </a:p>
        </p:txBody>
      </p:sp>
      <p:sp>
        <p:nvSpPr>
          <p:cNvPr id="8" name="矩形 7"/>
          <p:cNvSpPr/>
          <p:nvPr/>
        </p:nvSpPr>
        <p:spPr>
          <a:xfrm>
            <a:off x="3914152" y="6054685"/>
            <a:ext cx="4363695" cy="584775"/>
          </a:xfrm>
          <a:prstGeom prst="rect">
            <a:avLst/>
          </a:prstGeom>
        </p:spPr>
        <p:txBody>
          <a:bodyPr wrap="none">
            <a:spAutoFit/>
          </a:bodyPr>
          <a:lstStyle/>
          <a:p>
            <a:r>
              <a:rPr lang="zh-CN" altLang="en-US" sz="3200" b="1" dirty="0" smtClean="0">
                <a:latin typeface="宋体" panose="02010600030101010101" pitchFamily="2" charset="-122"/>
                <a:ea typeface="宋体" panose="02010600030101010101" pitchFamily="2" charset="-122"/>
              </a:rPr>
              <a:t>实线为</a:t>
            </a:r>
            <a:r>
              <a:rPr lang="el-GR" altLang="zh-CN" sz="3200" b="1" dirty="0" smtClean="0">
                <a:ea typeface="宋体" panose="02010600030101010101" pitchFamily="2" charset="-122"/>
              </a:rPr>
              <a:t>Λ</a:t>
            </a:r>
            <a:r>
              <a:rPr lang="en-US" altLang="zh-CN" sz="3200" b="1" dirty="0" smtClean="0">
                <a:latin typeface="宋体" panose="02010600030101010101" pitchFamily="2" charset="-122"/>
                <a:ea typeface="宋体" panose="02010600030101010101" pitchFamily="2" charset="-122"/>
              </a:rPr>
              <a:t>CDM</a:t>
            </a:r>
            <a:r>
              <a:rPr lang="zh-CN" altLang="en-US" sz="3200" b="1" dirty="0">
                <a:latin typeface="宋体" panose="02010600030101010101" pitchFamily="2" charset="-122"/>
                <a:ea typeface="宋体" panose="02010600030101010101" pitchFamily="2" charset="-122"/>
              </a:rPr>
              <a:t>模型拟合。</a:t>
            </a:r>
            <a:endParaRPr lang="en-US" altLang="zh-CN" sz="3200" b="1"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2254655" y="1245975"/>
            <a:ext cx="6924514" cy="4654721"/>
          </a:xfrm>
          <a:prstGeom prst="rect">
            <a:avLst/>
          </a:prstGeom>
        </p:spPr>
      </p:pic>
    </p:spTree>
    <p:extLst>
      <p:ext uri="{BB962C8B-B14F-4D97-AF65-F5344CB8AC3E}">
        <p14:creationId xmlns:p14="http://schemas.microsoft.com/office/powerpoint/2010/main" val="25232231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E</a:t>
            </a:r>
            <a:r>
              <a:rPr lang="en-US" altLang="zh-CN" b="1" dirty="0" smtClean="0">
                <a:latin typeface="华文宋体" panose="02010600040101010101" pitchFamily="2" charset="-122"/>
                <a:ea typeface="华文宋体" panose="02010600040101010101" pitchFamily="2" charset="-122"/>
              </a:rPr>
              <a:t>E </a:t>
            </a:r>
            <a:r>
              <a:rPr lang="zh-CN" altLang="en-US" b="1" dirty="0" smtClean="0">
                <a:latin typeface="华文宋体" panose="02010600040101010101" pitchFamily="2" charset="-122"/>
                <a:ea typeface="华文宋体" panose="02010600040101010101" pitchFamily="2" charset="-122"/>
              </a:rPr>
              <a:t>角功率谱</a:t>
            </a:r>
            <a:endParaRPr lang="zh-CN" altLang="en-US" b="1" dirty="0">
              <a:latin typeface="华文宋体" panose="02010600040101010101" pitchFamily="2" charset="-122"/>
              <a:ea typeface="华文宋体" panose="02010600040101010101" pitchFamily="2" charset="-122"/>
            </a:endParaRPr>
          </a:p>
        </p:txBody>
      </p:sp>
      <p:sp>
        <p:nvSpPr>
          <p:cNvPr id="8" name="矩形 7"/>
          <p:cNvSpPr/>
          <p:nvPr/>
        </p:nvSpPr>
        <p:spPr>
          <a:xfrm>
            <a:off x="4174027" y="5941860"/>
            <a:ext cx="4363695" cy="584775"/>
          </a:xfrm>
          <a:prstGeom prst="rect">
            <a:avLst/>
          </a:prstGeom>
        </p:spPr>
        <p:txBody>
          <a:bodyPr wrap="none">
            <a:spAutoFit/>
          </a:bodyPr>
          <a:lstStyle/>
          <a:p>
            <a:r>
              <a:rPr lang="zh-CN" altLang="en-US" sz="3200" b="1" dirty="0" smtClean="0">
                <a:latin typeface="宋体" panose="02010600030101010101" pitchFamily="2" charset="-122"/>
                <a:ea typeface="宋体" panose="02010600030101010101" pitchFamily="2" charset="-122"/>
              </a:rPr>
              <a:t>实线为</a:t>
            </a:r>
            <a:r>
              <a:rPr lang="el-GR" altLang="zh-CN" sz="3200" b="1" dirty="0" smtClean="0">
                <a:ea typeface="宋体" panose="02010600030101010101" pitchFamily="2" charset="-122"/>
              </a:rPr>
              <a:t>Λ</a:t>
            </a:r>
            <a:r>
              <a:rPr lang="en-US" altLang="zh-CN" sz="3200" b="1" dirty="0" smtClean="0">
                <a:latin typeface="宋体" panose="02010600030101010101" pitchFamily="2" charset="-122"/>
                <a:ea typeface="宋体" panose="02010600030101010101" pitchFamily="2" charset="-122"/>
              </a:rPr>
              <a:t>CDM</a:t>
            </a:r>
            <a:r>
              <a:rPr lang="zh-CN" altLang="en-US" sz="3200" b="1" dirty="0">
                <a:latin typeface="宋体" panose="02010600030101010101" pitchFamily="2" charset="-122"/>
                <a:ea typeface="宋体" panose="02010600030101010101" pitchFamily="2" charset="-122"/>
              </a:rPr>
              <a:t>模型拟合。</a:t>
            </a:r>
            <a:endParaRPr lang="en-US" altLang="zh-CN" sz="3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807685" y="1276449"/>
            <a:ext cx="6576630" cy="4480948"/>
          </a:xfrm>
          <a:prstGeom prst="rect">
            <a:avLst/>
          </a:prstGeom>
        </p:spPr>
      </p:pic>
    </p:spTree>
    <p:extLst>
      <p:ext uri="{BB962C8B-B14F-4D97-AF65-F5344CB8AC3E}">
        <p14:creationId xmlns:p14="http://schemas.microsoft.com/office/powerpoint/2010/main" val="222630598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altLang="zh-CN" b="1" dirty="0">
                <a:latin typeface="Times New Roman" panose="02020603050405020304" pitchFamily="18" charset="0"/>
                <a:ea typeface="宋体" panose="02010600030101010101" pitchFamily="2" charset="-122"/>
                <a:cs typeface="Times New Roman" panose="02020603050405020304" pitchFamily="18" charset="0"/>
              </a:rPr>
              <a:t>Λ</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CDM </a:t>
            </a:r>
            <a:r>
              <a:rPr lang="zh-CN" altLang="en-US" b="1" dirty="0" smtClean="0">
                <a:latin typeface="宋体" panose="02010600030101010101" pitchFamily="2" charset="-122"/>
                <a:ea typeface="宋体" panose="02010600030101010101" pitchFamily="2" charset="-122"/>
              </a:rPr>
              <a:t>模型参数</a:t>
            </a:r>
            <a:r>
              <a:rPr lang="en-US" altLang="zh-CN" sz="4000" b="1" dirty="0" smtClean="0">
                <a:latin typeface="宋体" panose="02010600030101010101" pitchFamily="2" charset="-122"/>
                <a:ea typeface="宋体" panose="02010600030101010101" pitchFamily="2" charset="-122"/>
              </a:rPr>
              <a:t>(</a:t>
            </a:r>
            <a:r>
              <a:rPr lang="zh-CN" altLang="en-US" sz="4000" b="1" dirty="0" smtClean="0">
                <a:latin typeface="宋体" panose="02010600030101010101" pitchFamily="2" charset="-122"/>
                <a:ea typeface="宋体" panose="02010600030101010101" pitchFamily="2" charset="-122"/>
              </a:rPr>
              <a:t>六个基本参数，其他为导出参数</a:t>
            </a:r>
            <a:r>
              <a:rPr lang="en-US" altLang="zh-CN" sz="4000" b="1" dirty="0" smtClean="0">
                <a:latin typeface="宋体" panose="02010600030101010101" pitchFamily="2" charset="-122"/>
                <a:ea typeface="宋体" panose="02010600030101010101" pitchFamily="2" charset="-122"/>
              </a:rPr>
              <a:t>)</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2452371" y="1456301"/>
            <a:ext cx="2793894" cy="4974495"/>
          </a:xfrm>
          <a:prstGeom prst="rect">
            <a:avLst/>
          </a:prstGeom>
        </p:spPr>
      </p:pic>
      <p:pic>
        <p:nvPicPr>
          <p:cNvPr id="4" name="图片 3"/>
          <p:cNvPicPr>
            <a:picLocks noChangeAspect="1"/>
          </p:cNvPicPr>
          <p:nvPr/>
        </p:nvPicPr>
        <p:blipFill>
          <a:blip r:embed="rId3"/>
          <a:stretch>
            <a:fillRect/>
          </a:stretch>
        </p:blipFill>
        <p:spPr>
          <a:xfrm>
            <a:off x="5219889" y="1542030"/>
            <a:ext cx="3554834" cy="4838207"/>
          </a:xfrm>
          <a:prstGeom prst="rect">
            <a:avLst/>
          </a:prstGeom>
        </p:spPr>
      </p:pic>
      <p:pic>
        <p:nvPicPr>
          <p:cNvPr id="6" name="图片 5"/>
          <p:cNvPicPr>
            <a:picLocks noChangeAspect="1"/>
          </p:cNvPicPr>
          <p:nvPr/>
        </p:nvPicPr>
        <p:blipFill>
          <a:blip r:embed="rId4"/>
          <a:stretch>
            <a:fillRect/>
          </a:stretch>
        </p:blipFill>
        <p:spPr>
          <a:xfrm>
            <a:off x="5045875" y="1881238"/>
            <a:ext cx="693480" cy="510584"/>
          </a:xfrm>
          <a:prstGeom prst="rect">
            <a:avLst/>
          </a:prstGeom>
        </p:spPr>
      </p:pic>
      <p:sp>
        <p:nvSpPr>
          <p:cNvPr id="7" name="文本框 6"/>
          <p:cNvSpPr txBox="1"/>
          <p:nvPr/>
        </p:nvSpPr>
        <p:spPr>
          <a:xfrm>
            <a:off x="1905623" y="2514600"/>
            <a:ext cx="306494" cy="369332"/>
          </a:xfrm>
          <a:prstGeom prst="rect">
            <a:avLst/>
          </a:prstGeom>
          <a:noFill/>
        </p:spPr>
        <p:txBody>
          <a:bodyPr wrap="none" rtlCol="0">
            <a:spAutoFit/>
          </a:bodyPr>
          <a:lstStyle/>
          <a:p>
            <a:r>
              <a:rPr lang="en-US" altLang="zh-CN" dirty="0" smtClean="0"/>
              <a:t>1</a:t>
            </a:r>
            <a:endParaRPr lang="zh-CN" altLang="en-US" dirty="0"/>
          </a:p>
        </p:txBody>
      </p:sp>
      <p:sp>
        <p:nvSpPr>
          <p:cNvPr id="9" name="文本框 8"/>
          <p:cNvSpPr txBox="1"/>
          <p:nvPr/>
        </p:nvSpPr>
        <p:spPr>
          <a:xfrm>
            <a:off x="1905623" y="2883932"/>
            <a:ext cx="306494" cy="369332"/>
          </a:xfrm>
          <a:prstGeom prst="rect">
            <a:avLst/>
          </a:prstGeom>
          <a:noFill/>
        </p:spPr>
        <p:txBody>
          <a:bodyPr wrap="none" rtlCol="0">
            <a:spAutoFit/>
          </a:bodyPr>
          <a:lstStyle/>
          <a:p>
            <a:r>
              <a:rPr lang="en-US" altLang="zh-CN" dirty="0" smtClean="0"/>
              <a:t>2</a:t>
            </a:r>
            <a:endParaRPr lang="zh-CN" altLang="en-US" dirty="0"/>
          </a:p>
        </p:txBody>
      </p:sp>
      <p:sp>
        <p:nvSpPr>
          <p:cNvPr id="11" name="文本框 10"/>
          <p:cNvSpPr txBox="1"/>
          <p:nvPr/>
        </p:nvSpPr>
        <p:spPr>
          <a:xfrm>
            <a:off x="1905623" y="3546284"/>
            <a:ext cx="306494" cy="369332"/>
          </a:xfrm>
          <a:prstGeom prst="rect">
            <a:avLst/>
          </a:prstGeom>
          <a:noFill/>
        </p:spPr>
        <p:txBody>
          <a:bodyPr wrap="none" rtlCol="0">
            <a:spAutoFit/>
          </a:bodyPr>
          <a:lstStyle/>
          <a:p>
            <a:r>
              <a:rPr lang="en-US" altLang="zh-CN" dirty="0" smtClean="0"/>
              <a:t>3</a:t>
            </a:r>
            <a:endParaRPr lang="zh-CN" altLang="en-US" dirty="0"/>
          </a:p>
        </p:txBody>
      </p:sp>
      <p:sp>
        <p:nvSpPr>
          <p:cNvPr id="12" name="文本框 11"/>
          <p:cNvSpPr txBox="1"/>
          <p:nvPr/>
        </p:nvSpPr>
        <p:spPr>
          <a:xfrm>
            <a:off x="1905623" y="3893419"/>
            <a:ext cx="306494" cy="369332"/>
          </a:xfrm>
          <a:prstGeom prst="rect">
            <a:avLst/>
          </a:prstGeom>
          <a:noFill/>
        </p:spPr>
        <p:txBody>
          <a:bodyPr wrap="none" rtlCol="0">
            <a:spAutoFit/>
          </a:bodyPr>
          <a:lstStyle/>
          <a:p>
            <a:r>
              <a:rPr lang="en-US" altLang="zh-CN" dirty="0" smtClean="0"/>
              <a:t>4</a:t>
            </a:r>
            <a:endParaRPr lang="zh-CN" altLang="en-US" dirty="0"/>
          </a:p>
        </p:txBody>
      </p:sp>
      <p:sp>
        <p:nvSpPr>
          <p:cNvPr id="13" name="文本框 12"/>
          <p:cNvSpPr txBox="1"/>
          <p:nvPr/>
        </p:nvSpPr>
        <p:spPr>
          <a:xfrm>
            <a:off x="1905623" y="4190702"/>
            <a:ext cx="306494" cy="369332"/>
          </a:xfrm>
          <a:prstGeom prst="rect">
            <a:avLst/>
          </a:prstGeom>
          <a:noFill/>
        </p:spPr>
        <p:txBody>
          <a:bodyPr wrap="none" rtlCol="0">
            <a:spAutoFit/>
          </a:bodyPr>
          <a:lstStyle/>
          <a:p>
            <a:r>
              <a:rPr lang="en-US" altLang="zh-CN" dirty="0" smtClean="0"/>
              <a:t>5</a:t>
            </a:r>
            <a:endParaRPr lang="zh-CN" altLang="en-US" dirty="0"/>
          </a:p>
        </p:txBody>
      </p:sp>
      <p:sp>
        <p:nvSpPr>
          <p:cNvPr id="14" name="文本框 13"/>
          <p:cNvSpPr txBox="1"/>
          <p:nvPr/>
        </p:nvSpPr>
        <p:spPr>
          <a:xfrm>
            <a:off x="1905623" y="4514333"/>
            <a:ext cx="306494" cy="369332"/>
          </a:xfrm>
          <a:prstGeom prst="rect">
            <a:avLst/>
          </a:prstGeom>
          <a:noFill/>
        </p:spPr>
        <p:txBody>
          <a:bodyPr wrap="none" rtlCol="0">
            <a:spAutoFit/>
          </a:bodyPr>
          <a:lstStyle/>
          <a:p>
            <a:r>
              <a:rPr lang="en-US" altLang="zh-CN" dirty="0" smtClean="0"/>
              <a:t>6</a:t>
            </a:r>
            <a:endParaRPr lang="zh-CN" altLang="en-US" dirty="0"/>
          </a:p>
        </p:txBody>
      </p:sp>
    </p:spTree>
    <p:extLst>
      <p:ext uri="{BB962C8B-B14F-4D97-AF65-F5344CB8AC3E}">
        <p14:creationId xmlns:p14="http://schemas.microsoft.com/office/powerpoint/2010/main" val="74129439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8" name="矩形 7"/>
          <p:cNvSpPr/>
          <p:nvPr/>
        </p:nvSpPr>
        <p:spPr>
          <a:xfrm>
            <a:off x="2987065" y="5946764"/>
            <a:ext cx="6798656" cy="584775"/>
          </a:xfrm>
          <a:prstGeom prst="rect">
            <a:avLst/>
          </a:prstGeom>
        </p:spPr>
        <p:txBody>
          <a:bodyPr wrap="none">
            <a:spAutoFit/>
          </a:bodyPr>
          <a:lstStyle/>
          <a:p>
            <a:r>
              <a:rPr lang="en-US" altLang="zh-CN" sz="3200" b="1" dirty="0" smtClean="0">
                <a:latin typeface="宋体" panose="02010600030101010101" pitchFamily="2" charset="-122"/>
                <a:ea typeface="宋体" panose="02010600030101010101" pitchFamily="2" charset="-122"/>
              </a:rPr>
              <a:t>CMB lensing detected at &gt; 25</a:t>
            </a:r>
            <a:r>
              <a:rPr lang="el-GR" altLang="zh-CN" sz="3200" b="1" dirty="0" smtClean="0">
                <a:latin typeface="宋体" panose="02010600030101010101" pitchFamily="2" charset="-122"/>
                <a:ea typeface="宋体" panose="02010600030101010101" pitchFamily="2" charset="-122"/>
              </a:rPr>
              <a:t>σ</a:t>
            </a:r>
            <a:r>
              <a:rPr lang="zh-CN" altLang="en-US" sz="3200" b="1" dirty="0" smtClean="0">
                <a:latin typeface="宋体" panose="02010600030101010101" pitchFamily="2" charset="-122"/>
                <a:ea typeface="宋体" panose="02010600030101010101" pitchFamily="2" charset="-122"/>
              </a:rPr>
              <a:t>。</a:t>
            </a:r>
            <a:endParaRPr lang="en-US" altLang="zh-CN" sz="3200" b="1"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086" y="1873404"/>
            <a:ext cx="7168660" cy="3584330"/>
          </a:xfrm>
          <a:prstGeom prst="rect">
            <a:avLst/>
          </a:prstGeom>
        </p:spPr>
      </p:pic>
    </p:spTree>
    <p:extLst>
      <p:ext uri="{BB962C8B-B14F-4D97-AF65-F5344CB8AC3E}">
        <p14:creationId xmlns:p14="http://schemas.microsoft.com/office/powerpoint/2010/main" val="49478110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Lensing</a:t>
            </a:r>
            <a:endParaRPr lang="zh-CN" altLang="en-US" b="1" dirty="0">
              <a:latin typeface="华文宋体" panose="02010600040101010101" pitchFamily="2" charset="-122"/>
              <a:ea typeface="华文宋体" panose="02010600040101010101" pitchFamily="2" charset="-122"/>
            </a:endParaRPr>
          </a:p>
        </p:txBody>
      </p:sp>
      <p:sp>
        <p:nvSpPr>
          <p:cNvPr id="8" name="矩形 7"/>
          <p:cNvSpPr/>
          <p:nvPr/>
        </p:nvSpPr>
        <p:spPr>
          <a:xfrm>
            <a:off x="2661750" y="5992939"/>
            <a:ext cx="7441461" cy="523220"/>
          </a:xfrm>
          <a:prstGeom prst="rect">
            <a:avLst/>
          </a:prstGeom>
        </p:spPr>
        <p:txBody>
          <a:bodyPr wrap="none">
            <a:spAutoFit/>
          </a:bodyPr>
          <a:lstStyle/>
          <a:p>
            <a:r>
              <a:rPr lang="en-US" altLang="zh-CN" sz="2800" b="1" dirty="0" smtClean="0">
                <a:latin typeface="宋体" panose="02010600030101010101" pitchFamily="2" charset="-122"/>
                <a:ea typeface="宋体" panose="02010600030101010101" pitchFamily="2" charset="-122"/>
              </a:rPr>
              <a:t>CMB lensing </a:t>
            </a:r>
            <a:r>
              <a:rPr lang="zh-CN" altLang="en-US" sz="2800" b="1" dirty="0" smtClean="0">
                <a:latin typeface="宋体" panose="02010600030101010101" pitchFamily="2" charset="-122"/>
                <a:ea typeface="宋体" panose="02010600030101010101" pitchFamily="2" charset="-122"/>
              </a:rPr>
              <a:t>势功率谱。实线为</a:t>
            </a:r>
            <a:r>
              <a:rPr lang="el-GR" altLang="zh-CN" sz="2800" b="1" dirty="0" smtClean="0">
                <a:latin typeface="Times New Roman" panose="02020603050405020304" pitchFamily="18" charset="0"/>
                <a:ea typeface="宋体" panose="02010600030101010101" pitchFamily="2" charset="-122"/>
                <a:cs typeface="Times New Roman" panose="02020603050405020304" pitchFamily="18" charset="0"/>
              </a:rPr>
              <a:t>Λ</a:t>
            </a:r>
            <a:r>
              <a:rPr lang="en-US" altLang="zh-CN" sz="2800" b="1" dirty="0" smtClean="0">
                <a:latin typeface="Times New Roman" panose="02020603050405020304" pitchFamily="18" charset="0"/>
                <a:ea typeface="宋体" panose="02010600030101010101" pitchFamily="2" charset="-122"/>
                <a:cs typeface="Times New Roman" panose="02020603050405020304" pitchFamily="18" charset="0"/>
              </a:rPr>
              <a:t>CDM</a:t>
            </a:r>
            <a:r>
              <a:rPr lang="zh-CN" altLang="en-US" sz="2800" b="1" dirty="0" smtClean="0">
                <a:latin typeface="宋体" panose="02010600030101010101" pitchFamily="2" charset="-122"/>
                <a:ea typeface="宋体" panose="02010600030101010101" pitchFamily="2" charset="-122"/>
              </a:rPr>
              <a:t>拟合。</a:t>
            </a:r>
            <a:endParaRPr lang="en-US" altLang="zh-CN" sz="2800"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223011" y="1302836"/>
            <a:ext cx="5745978" cy="4252328"/>
          </a:xfrm>
          <a:prstGeom prst="rect">
            <a:avLst/>
          </a:prstGeom>
        </p:spPr>
      </p:pic>
    </p:spTree>
    <p:extLst>
      <p:ext uri="{BB962C8B-B14F-4D97-AF65-F5344CB8AC3E}">
        <p14:creationId xmlns:p14="http://schemas.microsoft.com/office/powerpoint/2010/main" val="257560822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原初功率谱参数</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3831127" y="1091986"/>
            <a:ext cx="5348042" cy="4878745"/>
          </a:xfrm>
          <a:prstGeom prst="rect">
            <a:avLst/>
          </a:prstGeom>
        </p:spPr>
      </p:pic>
      <p:pic>
        <p:nvPicPr>
          <p:cNvPr id="4" name="图片 3"/>
          <p:cNvPicPr>
            <a:picLocks noChangeAspect="1"/>
          </p:cNvPicPr>
          <p:nvPr/>
        </p:nvPicPr>
        <p:blipFill>
          <a:blip r:embed="rId3"/>
          <a:stretch>
            <a:fillRect/>
          </a:stretch>
        </p:blipFill>
        <p:spPr>
          <a:xfrm>
            <a:off x="4159475" y="6438489"/>
            <a:ext cx="6156952" cy="419511"/>
          </a:xfrm>
          <a:prstGeom prst="rect">
            <a:avLst/>
          </a:prstGeom>
        </p:spPr>
      </p:pic>
      <p:pic>
        <p:nvPicPr>
          <p:cNvPr id="6" name="图片 5"/>
          <p:cNvPicPr>
            <a:picLocks noChangeAspect="1"/>
          </p:cNvPicPr>
          <p:nvPr/>
        </p:nvPicPr>
        <p:blipFill>
          <a:blip r:embed="rId4"/>
          <a:stretch>
            <a:fillRect/>
          </a:stretch>
        </p:blipFill>
        <p:spPr>
          <a:xfrm>
            <a:off x="3725442" y="5895592"/>
            <a:ext cx="5626388" cy="542897"/>
          </a:xfrm>
          <a:prstGeom prst="rect">
            <a:avLst/>
          </a:prstGeom>
        </p:spPr>
      </p:pic>
    </p:spTree>
    <p:extLst>
      <p:ext uri="{BB962C8B-B14F-4D97-AF65-F5344CB8AC3E}">
        <p14:creationId xmlns:p14="http://schemas.microsoft.com/office/powerpoint/2010/main" val="38984847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原初功率谱参数</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3831127" y="1091986"/>
            <a:ext cx="5348042" cy="4878745"/>
          </a:xfrm>
          <a:prstGeom prst="rect">
            <a:avLst/>
          </a:prstGeom>
        </p:spPr>
      </p:pic>
      <p:pic>
        <p:nvPicPr>
          <p:cNvPr id="4" name="图片 3"/>
          <p:cNvPicPr>
            <a:picLocks noChangeAspect="1"/>
          </p:cNvPicPr>
          <p:nvPr/>
        </p:nvPicPr>
        <p:blipFill>
          <a:blip r:embed="rId3"/>
          <a:stretch>
            <a:fillRect/>
          </a:stretch>
        </p:blipFill>
        <p:spPr>
          <a:xfrm>
            <a:off x="4159475" y="6438489"/>
            <a:ext cx="6156952" cy="419511"/>
          </a:xfrm>
          <a:prstGeom prst="rect">
            <a:avLst/>
          </a:prstGeom>
        </p:spPr>
      </p:pic>
      <p:pic>
        <p:nvPicPr>
          <p:cNvPr id="6" name="图片 5"/>
          <p:cNvPicPr>
            <a:picLocks noChangeAspect="1"/>
          </p:cNvPicPr>
          <p:nvPr/>
        </p:nvPicPr>
        <p:blipFill>
          <a:blip r:embed="rId4"/>
          <a:stretch>
            <a:fillRect/>
          </a:stretch>
        </p:blipFill>
        <p:spPr>
          <a:xfrm>
            <a:off x="3725442" y="5895592"/>
            <a:ext cx="5626388" cy="542897"/>
          </a:xfrm>
          <a:prstGeom prst="rect">
            <a:avLst/>
          </a:prstGeom>
        </p:spPr>
      </p:pic>
    </p:spTree>
    <p:extLst>
      <p:ext uri="{BB962C8B-B14F-4D97-AF65-F5344CB8AC3E}">
        <p14:creationId xmlns:p14="http://schemas.microsoft.com/office/powerpoint/2010/main" val="96727439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曲率</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3767888" y="1649576"/>
            <a:ext cx="4656223" cy="3558848"/>
          </a:xfrm>
          <a:prstGeom prst="rect">
            <a:avLst/>
          </a:prstGeom>
        </p:spPr>
      </p:pic>
      <p:pic>
        <p:nvPicPr>
          <p:cNvPr id="7" name="图片 6"/>
          <p:cNvPicPr>
            <a:picLocks noChangeAspect="1"/>
          </p:cNvPicPr>
          <p:nvPr/>
        </p:nvPicPr>
        <p:blipFill>
          <a:blip r:embed="rId3"/>
          <a:stretch>
            <a:fillRect/>
          </a:stretch>
        </p:blipFill>
        <p:spPr>
          <a:xfrm>
            <a:off x="2764973" y="5766014"/>
            <a:ext cx="7683736" cy="467171"/>
          </a:xfrm>
          <a:prstGeom prst="rect">
            <a:avLst/>
          </a:prstGeom>
        </p:spPr>
      </p:pic>
    </p:spTree>
    <p:extLst>
      <p:ext uri="{BB962C8B-B14F-4D97-AF65-F5344CB8AC3E}">
        <p14:creationId xmlns:p14="http://schemas.microsoft.com/office/powerpoint/2010/main" val="3110386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p:cNvPr>
          <p:cNvPicPr>
            <a:picLocks noChangeAspect="1"/>
          </p:cNvPicPr>
          <p:nvPr/>
        </p:nvPicPr>
        <p:blipFill>
          <a:blip r:embed="rId3"/>
          <a:stretch>
            <a:fillRect/>
          </a:stretch>
        </p:blipFill>
        <p:spPr>
          <a:xfrm>
            <a:off x="-229575" y="-314960"/>
            <a:ext cx="12421575" cy="7380536"/>
          </a:xfrm>
          <a:prstGeom prst="rect">
            <a:avLst/>
          </a:prstGeom>
        </p:spPr>
      </p:pic>
    </p:spTree>
    <p:extLst>
      <p:ext uri="{BB962C8B-B14F-4D97-AF65-F5344CB8AC3E}">
        <p14:creationId xmlns:p14="http://schemas.microsoft.com/office/powerpoint/2010/main" val="3295141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5632311"/>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一方面，大爆炸后，宇宙时空背景一直在膨胀，膨胀速率由 </a:t>
            </a:r>
            <a:r>
              <a:rPr lang="en-US" altLang="zh-CN" sz="2400" b="1" dirty="0" smtClean="0">
                <a:latin typeface="华文宋体" panose="02010600040101010101" pitchFamily="2" charset="-122"/>
                <a:ea typeface="华文宋体" panose="02010600040101010101" pitchFamily="2" charset="-122"/>
              </a:rPr>
              <a:t>Friedman </a:t>
            </a:r>
            <a:r>
              <a:rPr lang="zh-CN" altLang="en-US" sz="2400" b="1" dirty="0" smtClean="0">
                <a:latin typeface="华文宋体" panose="02010600040101010101" pitchFamily="2" charset="-122"/>
                <a:ea typeface="华文宋体" panose="02010600040101010101" pitchFamily="2" charset="-122"/>
              </a:rPr>
              <a:t>方程决定。</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另一方面，偏离均匀的微小密度涨落，在引力作用下增长、演化，最终形成我们今天看到的宇宙大尺度结构与各种天体。</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最初来源为暴胀前量子涨落，暴胀结束后被拉伸为经典尺度。</a:t>
            </a: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光子脱耦前，物质</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辐射</a:t>
            </a:r>
            <a:r>
              <a:rPr lang="zh-CN" altLang="en-US" sz="2400" b="1" dirty="0">
                <a:latin typeface="华文宋体" panose="02010600040101010101" pitchFamily="2" charset="-122"/>
                <a:ea typeface="华文宋体" panose="02010600040101010101" pitchFamily="2" charset="-122"/>
              </a:rPr>
              <a:t>相互</a:t>
            </a:r>
            <a:r>
              <a:rPr lang="zh-CN" altLang="en-US" sz="2400" b="1" dirty="0" smtClean="0">
                <a:latin typeface="华文宋体" panose="02010600040101010101" pitchFamily="2" charset="-122"/>
                <a:ea typeface="华文宋体" panose="02010600040101010101" pitchFamily="2" charset="-122"/>
              </a:rPr>
              <a:t>耦合，涨落在引力与辐射压推动下，振荡式演化。</a:t>
            </a:r>
            <a:endParaRPr lang="en-US" altLang="zh-CN" sz="2400" b="1" dirty="0" smtClean="0">
              <a:latin typeface="华文宋体" panose="02010600040101010101" pitchFamily="2" charset="-122"/>
              <a:ea typeface="华文宋体" panose="02010600040101010101" pitchFamily="2" charset="-122"/>
            </a:endParaRPr>
          </a:p>
          <a:p>
            <a:pPr lvl="2"/>
            <a:endParaRPr lang="en-US" altLang="zh-CN" sz="2400" b="1" dirty="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光子脱耦后，物质单独演化，涨落在引力作用下，单纯地增长。</a:t>
            </a: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51669395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暗能量</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2764973" y="6109177"/>
            <a:ext cx="7558071" cy="449885"/>
          </a:xfrm>
          <a:prstGeom prst="rect">
            <a:avLst/>
          </a:prstGeom>
        </p:spPr>
      </p:pic>
      <p:pic>
        <p:nvPicPr>
          <p:cNvPr id="4" name="图片 3"/>
          <p:cNvPicPr>
            <a:picLocks noChangeAspect="1"/>
          </p:cNvPicPr>
          <p:nvPr/>
        </p:nvPicPr>
        <p:blipFill>
          <a:blip r:embed="rId3"/>
          <a:stretch>
            <a:fillRect/>
          </a:stretch>
        </p:blipFill>
        <p:spPr>
          <a:xfrm>
            <a:off x="3522285" y="1561938"/>
            <a:ext cx="4778154" cy="3734124"/>
          </a:xfrm>
          <a:prstGeom prst="rect">
            <a:avLst/>
          </a:prstGeom>
        </p:spPr>
      </p:pic>
      <p:pic>
        <p:nvPicPr>
          <p:cNvPr id="6" name="图片 5"/>
          <p:cNvPicPr>
            <a:picLocks noChangeAspect="1"/>
          </p:cNvPicPr>
          <p:nvPr/>
        </p:nvPicPr>
        <p:blipFill>
          <a:blip r:embed="rId4"/>
          <a:stretch>
            <a:fillRect/>
          </a:stretch>
        </p:blipFill>
        <p:spPr>
          <a:xfrm>
            <a:off x="8616005" y="2671964"/>
            <a:ext cx="3414077" cy="757035"/>
          </a:xfrm>
          <a:prstGeom prst="rect">
            <a:avLst/>
          </a:prstGeom>
        </p:spPr>
      </p:pic>
    </p:spTree>
    <p:extLst>
      <p:ext uri="{BB962C8B-B14F-4D97-AF65-F5344CB8AC3E}">
        <p14:creationId xmlns:p14="http://schemas.microsoft.com/office/powerpoint/2010/main" val="419361131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三代中微子质量和</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3170167" y="5140862"/>
            <a:ext cx="7387244" cy="1123693"/>
          </a:xfrm>
          <a:prstGeom prst="rect">
            <a:avLst/>
          </a:prstGeom>
        </p:spPr>
      </p:pic>
      <p:pic>
        <p:nvPicPr>
          <p:cNvPr id="7" name="图片 6"/>
          <p:cNvPicPr>
            <a:picLocks noChangeAspect="1"/>
          </p:cNvPicPr>
          <p:nvPr/>
        </p:nvPicPr>
        <p:blipFill>
          <a:blip r:embed="rId3"/>
          <a:stretch>
            <a:fillRect/>
          </a:stretch>
        </p:blipFill>
        <p:spPr>
          <a:xfrm>
            <a:off x="3680250" y="1091986"/>
            <a:ext cx="4831499" cy="3749365"/>
          </a:xfrm>
          <a:prstGeom prst="rect">
            <a:avLst/>
          </a:prstGeom>
        </p:spPr>
      </p:pic>
    </p:spTree>
    <p:extLst>
      <p:ext uri="{BB962C8B-B14F-4D97-AF65-F5344CB8AC3E}">
        <p14:creationId xmlns:p14="http://schemas.microsoft.com/office/powerpoint/2010/main" val="227277754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中微子有效代数（未发现暗辐射）</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2961881" y="1213446"/>
            <a:ext cx="5723116" cy="4290432"/>
          </a:xfrm>
          <a:prstGeom prst="rect">
            <a:avLst/>
          </a:prstGeom>
        </p:spPr>
      </p:pic>
      <p:pic>
        <p:nvPicPr>
          <p:cNvPr id="4" name="图片 3"/>
          <p:cNvPicPr>
            <a:picLocks noChangeAspect="1"/>
          </p:cNvPicPr>
          <p:nvPr/>
        </p:nvPicPr>
        <p:blipFill>
          <a:blip r:embed="rId3"/>
          <a:stretch>
            <a:fillRect/>
          </a:stretch>
        </p:blipFill>
        <p:spPr>
          <a:xfrm>
            <a:off x="9108065" y="2657876"/>
            <a:ext cx="2794271" cy="1201947"/>
          </a:xfrm>
          <a:prstGeom prst="rect">
            <a:avLst/>
          </a:prstGeom>
        </p:spPr>
      </p:pic>
      <p:pic>
        <p:nvPicPr>
          <p:cNvPr id="6" name="图片 5"/>
          <p:cNvPicPr>
            <a:picLocks noChangeAspect="1"/>
          </p:cNvPicPr>
          <p:nvPr/>
        </p:nvPicPr>
        <p:blipFill>
          <a:blip r:embed="rId4"/>
          <a:stretch>
            <a:fillRect/>
          </a:stretch>
        </p:blipFill>
        <p:spPr>
          <a:xfrm>
            <a:off x="2231568" y="5889107"/>
            <a:ext cx="7967502" cy="494108"/>
          </a:xfrm>
          <a:prstGeom prst="rect">
            <a:avLst/>
          </a:prstGeom>
        </p:spPr>
      </p:pic>
    </p:spTree>
    <p:extLst>
      <p:ext uri="{BB962C8B-B14F-4D97-AF65-F5344CB8AC3E}">
        <p14:creationId xmlns:p14="http://schemas.microsoft.com/office/powerpoint/2010/main" val="146290135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附：中微子对</a:t>
            </a:r>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影响</a:t>
            </a:r>
            <a:endParaRPr lang="zh-CN" altLang="en-US" b="1" dirty="0">
              <a:latin typeface="华文宋体" panose="02010600040101010101" pitchFamily="2" charset="-122"/>
              <a:ea typeface="华文宋体" panose="02010600040101010101" pitchFamily="2" charset="-122"/>
            </a:endParaRPr>
          </a:p>
        </p:txBody>
      </p:sp>
      <p:pic>
        <p:nvPicPr>
          <p:cNvPr id="8" name="图片 7"/>
          <p:cNvPicPr>
            <a:picLocks noChangeAspect="1"/>
          </p:cNvPicPr>
          <p:nvPr/>
        </p:nvPicPr>
        <p:blipFill>
          <a:blip r:embed="rId2"/>
          <a:stretch>
            <a:fillRect/>
          </a:stretch>
        </p:blipFill>
        <p:spPr>
          <a:xfrm>
            <a:off x="2565005" y="1222503"/>
            <a:ext cx="6850974" cy="4922947"/>
          </a:xfrm>
          <a:prstGeom prst="rect">
            <a:avLst/>
          </a:prstGeom>
        </p:spPr>
      </p:pic>
      <p:sp>
        <p:nvSpPr>
          <p:cNvPr id="9" name="矩形 8"/>
          <p:cNvSpPr/>
          <p:nvPr/>
        </p:nvSpPr>
        <p:spPr>
          <a:xfrm>
            <a:off x="3016102" y="6275967"/>
            <a:ext cx="6955750" cy="461665"/>
          </a:xfrm>
          <a:prstGeom prst="rect">
            <a:avLst/>
          </a:prstGeom>
        </p:spPr>
        <p:txBody>
          <a:bodyPr wrap="none">
            <a:spAutoFit/>
          </a:bodyPr>
          <a:lstStyle/>
          <a:p>
            <a:r>
              <a:rPr lang="zh-CN" altLang="en-US" sz="2400" b="1" dirty="0" smtClean="0"/>
              <a:t>中微子质量过大会改变膨胀历史，改变复合时刻。</a:t>
            </a:r>
            <a:endParaRPr lang="zh-CN" altLang="en-US" sz="2400" b="1" dirty="0"/>
          </a:p>
        </p:txBody>
      </p:sp>
    </p:spTree>
    <p:extLst>
      <p:ext uri="{BB962C8B-B14F-4D97-AF65-F5344CB8AC3E}">
        <p14:creationId xmlns:p14="http://schemas.microsoft.com/office/powerpoint/2010/main" val="69344382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附：中微子对</a:t>
            </a:r>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影响</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2483807" y="1398094"/>
            <a:ext cx="7224386" cy="4061812"/>
          </a:xfrm>
          <a:prstGeom prst="rect">
            <a:avLst/>
          </a:prstGeom>
        </p:spPr>
      </p:pic>
      <p:sp>
        <p:nvSpPr>
          <p:cNvPr id="6" name="矩形 5"/>
          <p:cNvSpPr/>
          <p:nvPr/>
        </p:nvSpPr>
        <p:spPr>
          <a:xfrm>
            <a:off x="4065609" y="5950652"/>
            <a:ext cx="4701928" cy="461665"/>
          </a:xfrm>
          <a:prstGeom prst="rect">
            <a:avLst/>
          </a:prstGeom>
        </p:spPr>
        <p:txBody>
          <a:bodyPr wrap="none">
            <a:spAutoFit/>
          </a:bodyPr>
          <a:lstStyle/>
          <a:p>
            <a:r>
              <a:rPr lang="en-US" altLang="zh-CN" sz="2400" b="1" dirty="0" smtClean="0"/>
              <a:t>CMB lensing</a:t>
            </a:r>
            <a:r>
              <a:rPr lang="zh-CN" altLang="en-US" sz="2400" b="1" dirty="0" smtClean="0"/>
              <a:t>对中微子质量敏感。</a:t>
            </a:r>
            <a:endParaRPr lang="zh-CN" altLang="en-US" sz="2400" b="1" dirty="0"/>
          </a:p>
        </p:txBody>
      </p:sp>
    </p:spTree>
    <p:extLst>
      <p:ext uri="{BB962C8B-B14F-4D97-AF65-F5344CB8AC3E}">
        <p14:creationId xmlns:p14="http://schemas.microsoft.com/office/powerpoint/2010/main" val="293370863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6"/>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原初核合成（</a:t>
            </a:r>
            <a:r>
              <a:rPr lang="en-US" altLang="zh-CN" b="1" dirty="0" smtClean="0">
                <a:latin typeface="华文宋体" panose="02010600040101010101" pitchFamily="2" charset="-122"/>
                <a:ea typeface="华文宋体" panose="02010600040101010101" pitchFamily="2" charset="-122"/>
              </a:rPr>
              <a:t>BBN</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3139489" y="1423880"/>
            <a:ext cx="5631668" cy="4168501"/>
          </a:xfrm>
          <a:prstGeom prst="rect">
            <a:avLst/>
          </a:prstGeom>
        </p:spPr>
      </p:pic>
      <p:sp>
        <p:nvSpPr>
          <p:cNvPr id="7" name="文本框 6"/>
          <p:cNvSpPr txBox="1"/>
          <p:nvPr/>
        </p:nvSpPr>
        <p:spPr>
          <a:xfrm>
            <a:off x="2400116" y="5766013"/>
            <a:ext cx="7391767" cy="1015663"/>
          </a:xfrm>
          <a:prstGeom prst="rect">
            <a:avLst/>
          </a:prstGeom>
          <a:noFill/>
        </p:spPr>
        <p:txBody>
          <a:bodyPr wrap="none" rtlCol="0">
            <a:spAutoFit/>
          </a:bodyPr>
          <a:lstStyle/>
          <a:p>
            <a:pPr algn="ctr">
              <a:lnSpc>
                <a:spcPct val="150000"/>
              </a:lnSpc>
            </a:pPr>
            <a:r>
              <a:rPr lang="en-US" altLang="zh-CN" sz="2000" b="1" dirty="0" smtClean="0"/>
              <a:t>Aver </a:t>
            </a:r>
            <a:r>
              <a:rPr lang="zh-CN" altLang="en-US" sz="2000" b="1" dirty="0" smtClean="0"/>
              <a:t>， </a:t>
            </a:r>
            <a:r>
              <a:rPr lang="en-US" altLang="zh-CN" sz="2000" b="1" dirty="0" smtClean="0"/>
              <a:t>Cooke </a:t>
            </a:r>
            <a:r>
              <a:rPr lang="zh-CN" altLang="en-US" sz="2000" b="1" dirty="0" smtClean="0"/>
              <a:t>分别从原初</a:t>
            </a:r>
            <a:r>
              <a:rPr lang="en-US" altLang="zh-CN" sz="2000" b="1" dirty="0" smtClean="0"/>
              <a:t>He-4</a:t>
            </a:r>
            <a:r>
              <a:rPr lang="zh-CN" altLang="en-US" sz="2000" b="1" dirty="0" smtClean="0"/>
              <a:t>，氘丰度得到限制（灰色带）。</a:t>
            </a:r>
            <a:endParaRPr lang="en-US" altLang="zh-CN" sz="2000" b="1" dirty="0" smtClean="0"/>
          </a:p>
          <a:p>
            <a:pPr algn="ctr">
              <a:lnSpc>
                <a:spcPct val="150000"/>
              </a:lnSpc>
            </a:pPr>
            <a:r>
              <a:rPr lang="zh-CN" altLang="en-US" sz="2000" b="1" dirty="0" smtClean="0"/>
              <a:t>与</a:t>
            </a:r>
            <a:r>
              <a:rPr lang="en-US" altLang="zh-CN" sz="2000" b="1" dirty="0" smtClean="0"/>
              <a:t>CMB</a:t>
            </a:r>
            <a:r>
              <a:rPr lang="zh-CN" altLang="en-US" sz="2000" b="1" dirty="0" smtClean="0"/>
              <a:t>实验结果（</a:t>
            </a:r>
            <a:r>
              <a:rPr lang="en-US" altLang="zh-CN" sz="2000" b="1" dirty="0" smtClean="0"/>
              <a:t>Contour</a:t>
            </a:r>
            <a:r>
              <a:rPr lang="zh-CN" altLang="en-US" sz="2000" b="1" dirty="0" smtClean="0"/>
              <a:t>图）非常自洽。</a:t>
            </a:r>
            <a:endParaRPr lang="zh-CN" altLang="en-US" sz="2000" b="1" dirty="0"/>
          </a:p>
        </p:txBody>
      </p:sp>
    </p:spTree>
    <p:extLst>
      <p:ext uri="{BB962C8B-B14F-4D97-AF65-F5344CB8AC3E}">
        <p14:creationId xmlns:p14="http://schemas.microsoft.com/office/powerpoint/2010/main" val="371650541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58800" y="1122362"/>
            <a:ext cx="11277600" cy="5654358"/>
          </a:xfrm>
        </p:spPr>
        <p:txBody>
          <a:bodyPr>
            <a:normAutofit/>
          </a:bodyPr>
          <a:lstStyle/>
          <a:p>
            <a:pPr>
              <a:lnSpc>
                <a:spcPct val="120000"/>
              </a:lnSpc>
            </a:pPr>
            <a:r>
              <a:rPr lang="en-US" altLang="zh-CN" sz="5400" b="1" dirty="0" smtClean="0">
                <a:latin typeface="华文宋体" panose="02010600040101010101" pitchFamily="2" charset="-122"/>
                <a:ea typeface="华文宋体" panose="02010600040101010101" pitchFamily="2" charset="-122"/>
              </a:rPr>
              <a:t>4.8 </a:t>
            </a:r>
            <a:r>
              <a:rPr lang="zh-CN" altLang="en-US" sz="5400" b="1" dirty="0" smtClean="0">
                <a:latin typeface="华文宋体" panose="02010600040101010101" pitchFamily="2" charset="-122"/>
                <a:ea typeface="华文宋体" panose="02010600040101010101" pitchFamily="2" charset="-122"/>
              </a:rPr>
              <a:t>（选讲）</a:t>
            </a:r>
            <a:r>
              <a:rPr lang="en-US" altLang="zh-CN" sz="5400" b="1" dirty="0">
                <a:latin typeface="华文宋体" panose="02010600040101010101" pitchFamily="2" charset="-122"/>
                <a:ea typeface="华文宋体" panose="02010600040101010101" pitchFamily="2" charset="-122"/>
              </a:rPr>
              <a:t/>
            </a:r>
            <a:br>
              <a:rPr lang="en-US" altLang="zh-CN" sz="5400" b="1" dirty="0">
                <a:latin typeface="华文宋体" panose="02010600040101010101" pitchFamily="2" charset="-122"/>
                <a:ea typeface="华文宋体" panose="02010600040101010101" pitchFamily="2" charset="-122"/>
              </a:rPr>
            </a:br>
            <a:r>
              <a:rPr lang="zh-CN" altLang="en-US" sz="5400" b="1" dirty="0" smtClean="0">
                <a:latin typeface="华文宋体" panose="02010600040101010101" pitchFamily="2" charset="-122"/>
                <a:ea typeface="华文宋体" panose="02010600040101010101" pitchFamily="2" charset="-122"/>
              </a:rPr>
              <a:t>原初张量功率谱</a:t>
            </a:r>
            <a:r>
              <a:rPr lang="zh-CN" altLang="en-US" sz="5400" b="1" dirty="0" smtClean="0">
                <a:latin typeface="华文宋体" panose="02010600040101010101" pitchFamily="2" charset="-122"/>
                <a:ea typeface="华文宋体" panose="02010600040101010101" pitchFamily="2" charset="-122"/>
              </a:rPr>
              <a:t>计算</a:t>
            </a:r>
            <a:r>
              <a:rPr lang="en-US" altLang="zh-CN" sz="5400" b="1" smtClean="0">
                <a:latin typeface="华文宋体" panose="02010600040101010101" pitchFamily="2" charset="-122"/>
                <a:ea typeface="华文宋体" panose="02010600040101010101" pitchFamily="2" charset="-122"/>
              </a:rPr>
              <a:t/>
            </a:r>
            <a:br>
              <a:rPr lang="en-US" altLang="zh-CN" sz="5400" b="1" smtClean="0">
                <a:latin typeface="华文宋体" panose="02010600040101010101" pitchFamily="2" charset="-122"/>
                <a:ea typeface="华文宋体" panose="02010600040101010101" pitchFamily="2" charset="-122"/>
              </a:rPr>
            </a:br>
            <a:r>
              <a:rPr lang="en-US" altLang="zh-CN" sz="5400" b="1" dirty="0" smtClean="0">
                <a:latin typeface="华文宋体" panose="02010600040101010101" pitchFamily="2" charset="-122"/>
                <a:ea typeface="华文宋体" panose="02010600040101010101" pitchFamily="2" charset="-122"/>
              </a:rPr>
              <a:t/>
            </a:r>
            <a:br>
              <a:rPr lang="en-US" altLang="zh-CN" sz="5400" b="1" dirty="0" smtClean="0">
                <a:latin typeface="华文宋体" panose="02010600040101010101" pitchFamily="2" charset="-122"/>
                <a:ea typeface="华文宋体" panose="02010600040101010101" pitchFamily="2" charset="-122"/>
              </a:rPr>
            </a:br>
            <a:r>
              <a:rPr lang="en-US" altLang="zh-CN" sz="5400" b="1" dirty="0" smtClean="0">
                <a:latin typeface="华文宋体" panose="02010600040101010101" pitchFamily="2" charset="-122"/>
                <a:ea typeface="华文宋体" panose="02010600040101010101" pitchFamily="2" charset="-122"/>
              </a:rPr>
              <a:t/>
            </a:r>
            <a:br>
              <a:rPr lang="en-US" altLang="zh-CN" sz="5400" b="1" dirty="0" smtClean="0">
                <a:latin typeface="华文宋体" panose="02010600040101010101" pitchFamily="2" charset="-122"/>
                <a:ea typeface="华文宋体" panose="02010600040101010101" pitchFamily="2" charset="-122"/>
              </a:rPr>
            </a:br>
            <a:endParaRPr lang="zh-CN" altLang="en-US" sz="40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54766540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00808" y="347541"/>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华文仿宋" panose="02010600040101010101" pitchFamily="2" charset="-122"/>
                <a:ea typeface="华文仿宋" panose="02010600040101010101" pitchFamily="2" charset="-122"/>
              </a:rPr>
              <a:t>标量场暴胀基本回顾</a:t>
            </a:r>
            <a:endParaRPr lang="zh-CN" altLang="en-US" sz="3600" dirty="0">
              <a:latin typeface="华文仿宋" panose="02010600040101010101" pitchFamily="2" charset="-122"/>
              <a:ea typeface="华文仿宋" panose="0201060004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34108090"/>
              </p:ext>
            </p:extLst>
          </p:nvPr>
        </p:nvGraphicFramePr>
        <p:xfrm>
          <a:off x="1628775" y="1000023"/>
          <a:ext cx="10318706" cy="5546692"/>
        </p:xfrm>
        <a:graphic>
          <a:graphicData uri="http://schemas.openxmlformats.org/presentationml/2006/ole">
            <mc:AlternateContent xmlns:mc="http://schemas.openxmlformats.org/markup-compatibility/2006">
              <mc:Choice xmlns:v="urn:schemas-microsoft-com:vml" Requires="v">
                <p:oleObj spid="_x0000_s1050" name="Equation" r:id="rId3" imgW="8458200" imgH="4546440" progId="Equation.DSMT4">
                  <p:embed/>
                </p:oleObj>
              </mc:Choice>
              <mc:Fallback>
                <p:oleObj name="Equation" r:id="rId3" imgW="8458200" imgH="4546440" progId="Equation.DSMT4">
                  <p:embed/>
                  <p:pic>
                    <p:nvPicPr>
                      <p:cNvPr id="0" name=""/>
                      <p:cNvPicPr/>
                      <p:nvPr/>
                    </p:nvPicPr>
                    <p:blipFill>
                      <a:blip r:embed="rId4"/>
                      <a:stretch>
                        <a:fillRect/>
                      </a:stretch>
                    </p:blipFill>
                    <p:spPr>
                      <a:xfrm>
                        <a:off x="1628775" y="1000023"/>
                        <a:ext cx="10318706" cy="5546692"/>
                      </a:xfrm>
                      <a:prstGeom prst="rect">
                        <a:avLst/>
                      </a:prstGeom>
                    </p:spPr>
                  </p:pic>
                </p:oleObj>
              </mc:Fallback>
            </mc:AlternateContent>
          </a:graphicData>
        </a:graphic>
      </p:graphicFrame>
    </p:spTree>
    <p:extLst>
      <p:ext uri="{BB962C8B-B14F-4D97-AF65-F5344CB8AC3E}">
        <p14:creationId xmlns:p14="http://schemas.microsoft.com/office/powerpoint/2010/main" val="113680101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00808" y="347541"/>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华文仿宋" panose="02010600040101010101" pitchFamily="2" charset="-122"/>
                <a:ea typeface="华文仿宋" panose="02010600040101010101" pitchFamily="2" charset="-122"/>
              </a:rPr>
              <a:t>简谐振子量子化</a:t>
            </a:r>
            <a:endParaRPr lang="zh-CN" altLang="en-US" sz="3600" dirty="0">
              <a:latin typeface="华文仿宋" panose="02010600040101010101" pitchFamily="2" charset="-122"/>
              <a:ea typeface="华文仿宋" panose="0201060004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40793929"/>
              </p:ext>
            </p:extLst>
          </p:nvPr>
        </p:nvGraphicFramePr>
        <p:xfrm>
          <a:off x="747341" y="1006307"/>
          <a:ext cx="8753475" cy="5708650"/>
        </p:xfrm>
        <a:graphic>
          <a:graphicData uri="http://schemas.openxmlformats.org/presentationml/2006/ole">
            <mc:AlternateContent xmlns:mc="http://schemas.openxmlformats.org/markup-compatibility/2006">
              <mc:Choice xmlns:v="urn:schemas-microsoft-com:vml" Requires="v">
                <p:oleObj spid="_x0000_s2074" name="Equation" r:id="rId3" imgW="7010280" imgH="4572000" progId="Equation.DSMT4">
                  <p:embed/>
                </p:oleObj>
              </mc:Choice>
              <mc:Fallback>
                <p:oleObj name="Equation" r:id="rId3" imgW="7010280" imgH="4572000" progId="Equation.DSMT4">
                  <p:embed/>
                  <p:pic>
                    <p:nvPicPr>
                      <p:cNvPr id="3" name="对象 2"/>
                      <p:cNvPicPr/>
                      <p:nvPr/>
                    </p:nvPicPr>
                    <p:blipFill>
                      <a:blip r:embed="rId4"/>
                      <a:stretch>
                        <a:fillRect/>
                      </a:stretch>
                    </p:blipFill>
                    <p:spPr>
                      <a:xfrm>
                        <a:off x="747341" y="1006307"/>
                        <a:ext cx="8753475" cy="5708650"/>
                      </a:xfrm>
                      <a:prstGeom prst="rect">
                        <a:avLst/>
                      </a:prstGeom>
                    </p:spPr>
                  </p:pic>
                </p:oleObj>
              </mc:Fallback>
            </mc:AlternateContent>
          </a:graphicData>
        </a:graphic>
      </p:graphicFrame>
    </p:spTree>
    <p:extLst>
      <p:ext uri="{BB962C8B-B14F-4D97-AF65-F5344CB8AC3E}">
        <p14:creationId xmlns:p14="http://schemas.microsoft.com/office/powerpoint/2010/main" val="158217388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00808" y="347541"/>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华文仿宋" panose="02010600040101010101" pitchFamily="2" charset="-122"/>
                <a:ea typeface="华文仿宋" panose="02010600040101010101" pitchFamily="2" charset="-122"/>
              </a:rPr>
              <a:t>张量扰动的量子化</a:t>
            </a:r>
            <a:endParaRPr lang="zh-CN" altLang="en-US" sz="3600" dirty="0">
              <a:latin typeface="华文仿宋" panose="02010600040101010101" pitchFamily="2" charset="-122"/>
              <a:ea typeface="华文仿宋" panose="0201060004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28768939"/>
              </p:ext>
            </p:extLst>
          </p:nvPr>
        </p:nvGraphicFramePr>
        <p:xfrm>
          <a:off x="600808" y="1074401"/>
          <a:ext cx="11482387" cy="5661025"/>
        </p:xfrm>
        <a:graphic>
          <a:graphicData uri="http://schemas.openxmlformats.org/presentationml/2006/ole">
            <mc:AlternateContent xmlns:mc="http://schemas.openxmlformats.org/markup-compatibility/2006">
              <mc:Choice xmlns:v="urn:schemas-microsoft-com:vml" Requires="v">
                <p:oleObj spid="_x0000_s3097" name="Equation" r:id="rId3" imgW="9194760" imgH="4533840" progId="Equation.DSMT4">
                  <p:embed/>
                </p:oleObj>
              </mc:Choice>
              <mc:Fallback>
                <p:oleObj name="Equation" r:id="rId3" imgW="9194760" imgH="4533840" progId="Equation.DSMT4">
                  <p:embed/>
                  <p:pic>
                    <p:nvPicPr>
                      <p:cNvPr id="3" name="对象 2"/>
                      <p:cNvPicPr/>
                      <p:nvPr/>
                    </p:nvPicPr>
                    <p:blipFill>
                      <a:blip r:embed="rId4"/>
                      <a:stretch>
                        <a:fillRect/>
                      </a:stretch>
                    </p:blipFill>
                    <p:spPr>
                      <a:xfrm>
                        <a:off x="600808" y="1074401"/>
                        <a:ext cx="11482387" cy="5661025"/>
                      </a:xfrm>
                      <a:prstGeom prst="rect">
                        <a:avLst/>
                      </a:prstGeom>
                    </p:spPr>
                  </p:pic>
                </p:oleObj>
              </mc:Fallback>
            </mc:AlternateContent>
          </a:graphicData>
        </a:graphic>
      </p:graphicFrame>
    </p:spTree>
    <p:extLst>
      <p:ext uri="{BB962C8B-B14F-4D97-AF65-F5344CB8AC3E}">
        <p14:creationId xmlns:p14="http://schemas.microsoft.com/office/powerpoint/2010/main" val="3580386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各向异性的重要物理</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3785652"/>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红移 </a:t>
            </a:r>
            <a:r>
              <a:rPr lang="en-US" altLang="zh-CN" sz="2400" b="1" dirty="0" smtClean="0">
                <a:latin typeface="华文宋体" panose="02010600040101010101" pitchFamily="2" charset="-122"/>
                <a:ea typeface="华文宋体" panose="02010600040101010101" pitchFamily="2" charset="-122"/>
              </a:rPr>
              <a:t>1100 </a:t>
            </a:r>
            <a:r>
              <a:rPr lang="zh-CN" altLang="en-US" sz="2400" b="1" dirty="0" smtClean="0">
                <a:latin typeface="华文宋体" panose="02010600040101010101" pitchFamily="2" charset="-122"/>
                <a:ea typeface="华文宋体" panose="02010600040101010101" pitchFamily="2" charset="-122"/>
              </a:rPr>
              <a:t>时刻宇宙密度涨落的分布。包含大量信息：</a:t>
            </a: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暴胀（影响涨落的初条件）</a:t>
            </a: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能量组分、引力理论等（影响涨落的演化过程）</a:t>
            </a: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315" y="3834616"/>
            <a:ext cx="4838162" cy="2868193"/>
          </a:xfrm>
          <a:prstGeom prst="rect">
            <a:avLst/>
          </a:prstGeom>
        </p:spPr>
      </p:pic>
    </p:spTree>
    <p:extLst>
      <p:ext uri="{BB962C8B-B14F-4D97-AF65-F5344CB8AC3E}">
        <p14:creationId xmlns:p14="http://schemas.microsoft.com/office/powerpoint/2010/main" val="329398340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00808" y="347541"/>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华文仿宋" panose="02010600040101010101" pitchFamily="2" charset="-122"/>
                <a:ea typeface="华文仿宋" panose="02010600040101010101" pitchFamily="2" charset="-122"/>
              </a:rPr>
              <a:t>张量扰动的演化</a:t>
            </a:r>
            <a:endParaRPr lang="zh-CN" altLang="en-US" sz="3600" dirty="0">
              <a:latin typeface="华文仿宋" panose="02010600040101010101" pitchFamily="2" charset="-122"/>
              <a:ea typeface="华文仿宋" panose="02010600040101010101" pitchFamily="2" charset="-122"/>
            </a:endParaRPr>
          </a:p>
        </p:txBody>
      </p:sp>
      <p:pic>
        <p:nvPicPr>
          <p:cNvPr id="2" name="图片 1"/>
          <p:cNvPicPr>
            <a:picLocks noChangeAspect="1"/>
          </p:cNvPicPr>
          <p:nvPr/>
        </p:nvPicPr>
        <p:blipFill>
          <a:blip r:embed="rId2"/>
          <a:stretch>
            <a:fillRect/>
          </a:stretch>
        </p:blipFill>
        <p:spPr>
          <a:xfrm>
            <a:off x="358196" y="986538"/>
            <a:ext cx="6203218" cy="5799323"/>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7033097" y="1468877"/>
                <a:ext cx="4883286" cy="4538102"/>
              </a:xfrm>
              <a:prstGeom prst="rect">
                <a:avLst/>
              </a:prstGeom>
              <a:noFill/>
            </p:spPr>
            <p:txBody>
              <a:bodyPr wrap="square" rtlCol="0">
                <a:spAutoFit/>
              </a:bodyPr>
              <a:lstStyle/>
              <a:p>
                <a:r>
                  <a:rPr lang="zh-CN" altLang="en-US" sz="2400" dirty="0" smtClean="0">
                    <a:latin typeface="华文仿宋" panose="02010600040101010101" pitchFamily="2" charset="-122"/>
                    <a:ea typeface="华文仿宋" panose="02010600040101010101" pitchFamily="2" charset="-122"/>
                  </a:rPr>
                  <a:t>左图：两个不同模式张量扰动场均方根的演化。时间从左到右：</a:t>
                </a:r>
                <a14:m>
                  <m:oMath xmlns:m="http://schemas.openxmlformats.org/officeDocument/2006/math">
                    <m:r>
                      <a:rPr lang="zh-CN" altLang="en-US" sz="2400" i="1" smtClean="0">
                        <a:latin typeface="Cambria Math" panose="02040503050406030204" pitchFamily="18" charset="0"/>
                        <a:ea typeface="华文仿宋" panose="02010600040101010101" pitchFamily="2" charset="-122"/>
                      </a:rPr>
                      <m:t>𝜂</m:t>
                    </m:r>
                  </m:oMath>
                </a14:m>
                <a:r>
                  <a:rPr lang="zh-CN" altLang="en-US" sz="2400" dirty="0" smtClean="0">
                    <a:latin typeface="华文仿宋" panose="02010600040101010101" pitchFamily="2" charset="-122"/>
                    <a:ea typeface="华文仿宋" panose="02010600040101010101" pitchFamily="2" charset="-122"/>
                  </a:rPr>
                  <a:t>在暴胀时期为负，并逐渐逼近</a:t>
                </a:r>
                <a:r>
                  <a:rPr lang="en-US" altLang="zh-CN" sz="2400" dirty="0" smtClean="0">
                    <a:latin typeface="华文仿宋" panose="02010600040101010101" pitchFamily="2" charset="-122"/>
                    <a:ea typeface="华文仿宋" panose="02010600040101010101" pitchFamily="2" charset="-122"/>
                  </a:rPr>
                  <a:t>0.</a:t>
                </a:r>
              </a:p>
              <a:p>
                <a:endParaRPr lang="en-US" altLang="zh-CN" sz="2400" dirty="0">
                  <a:latin typeface="华文仿宋" panose="02010600040101010101" pitchFamily="2" charset="-122"/>
                  <a:ea typeface="华文仿宋" panose="02010600040101010101" pitchFamily="2" charset="-122"/>
                </a:endParaRPr>
              </a:p>
              <a:p>
                <a:r>
                  <a:rPr lang="zh-CN" altLang="en-US" sz="2400" dirty="0" smtClean="0">
                    <a:latin typeface="华文仿宋" panose="02010600040101010101" pitchFamily="2" charset="-122"/>
                    <a:ea typeface="华文仿宋" panose="02010600040101010101" pitchFamily="2" charset="-122"/>
                  </a:rPr>
                  <a:t>一旦某个模式“逃离视界”（</a:t>
                </a:r>
                <a14:m>
                  <m:oMath xmlns:m="http://schemas.openxmlformats.org/officeDocument/2006/math">
                    <m:r>
                      <a:rPr lang="en-US" altLang="zh-CN" sz="2400" b="0" i="1" smtClean="0">
                        <a:latin typeface="Cambria Math" panose="02040503050406030204" pitchFamily="18" charset="0"/>
                        <a:ea typeface="华文仿宋" panose="02010600040101010101" pitchFamily="2" charset="-122"/>
                      </a:rPr>
                      <m:t>𝑘</m:t>
                    </m:r>
                    <m:r>
                      <a:rPr lang="zh-CN" altLang="en-US" sz="2400" i="1">
                        <a:latin typeface="Cambria Math" panose="02040503050406030204" pitchFamily="18" charset="0"/>
                        <a:ea typeface="华文仿宋" panose="02010600040101010101" pitchFamily="2" charset="-122"/>
                      </a:rPr>
                      <m:t>𝜂</m:t>
                    </m:r>
                    <m:r>
                      <a:rPr lang="en-US" altLang="zh-CN" sz="2400" b="0" i="1" smtClean="0">
                        <a:latin typeface="Cambria Math" panose="02040503050406030204" pitchFamily="18" charset="0"/>
                        <a:ea typeface="华文仿宋" panose="02010600040101010101" pitchFamily="2" charset="-122"/>
                      </a:rPr>
                      <m:t>&lt;1</m:t>
                    </m:r>
                  </m:oMath>
                </a14:m>
                <a:r>
                  <a:rPr lang="zh-CN" altLang="en-US" sz="2400" dirty="0" smtClean="0">
                    <a:latin typeface="华文仿宋" panose="02010600040101010101" pitchFamily="2" charset="-122"/>
                    <a:ea typeface="华文仿宋" panose="02010600040101010101" pitchFamily="2" charset="-122"/>
                  </a:rPr>
                  <a:t>），其强度保持不变。</a:t>
                </a:r>
                <a:endParaRPr lang="en-US" altLang="zh-CN" sz="2400" dirty="0" smtClean="0">
                  <a:latin typeface="华文仿宋" panose="02010600040101010101" pitchFamily="2" charset="-122"/>
                  <a:ea typeface="华文仿宋" panose="02010600040101010101" pitchFamily="2" charset="-122"/>
                </a:endParaRPr>
              </a:p>
              <a:p>
                <a:endParaRPr lang="en-US" altLang="zh-CN" sz="2400" dirty="0">
                  <a:latin typeface="华文仿宋" panose="02010600040101010101" pitchFamily="2" charset="-122"/>
                  <a:ea typeface="华文仿宋" panose="02010600040101010101" pitchFamily="2" charset="-122"/>
                </a:endParaRPr>
              </a:p>
              <a:p>
                <a:r>
                  <a:rPr lang="zh-CN" altLang="en-US" sz="2400" dirty="0" smtClean="0">
                    <a:latin typeface="华文仿宋" panose="02010600040101010101" pitchFamily="2" charset="-122"/>
                    <a:ea typeface="华文仿宋" panose="02010600040101010101" pitchFamily="2" charset="-122"/>
                  </a:rPr>
                  <a:t>注意：这个强度乘以</a:t>
                </a:r>
                <a14:m>
                  <m:oMath xmlns:m="http://schemas.openxmlformats.org/officeDocument/2006/math">
                    <m:sSup>
                      <m:sSupPr>
                        <m:ctrlPr>
                          <a:rPr lang="en-US" altLang="zh-CN" sz="2400" i="1" smtClean="0">
                            <a:latin typeface="Cambria Math" panose="02040503050406030204" pitchFamily="18" charset="0"/>
                            <a:ea typeface="华文仿宋" panose="02010600040101010101" pitchFamily="2" charset="-122"/>
                          </a:rPr>
                        </m:ctrlPr>
                      </m:sSupPr>
                      <m:e>
                        <m:r>
                          <a:rPr lang="en-US" altLang="zh-CN" sz="2400" b="0" i="1" smtClean="0">
                            <a:latin typeface="Cambria Math" panose="02040503050406030204" pitchFamily="18" charset="0"/>
                            <a:ea typeface="华文仿宋" panose="02010600040101010101" pitchFamily="2" charset="-122"/>
                          </a:rPr>
                          <m:t>𝑘</m:t>
                        </m:r>
                      </m:e>
                      <m:sup>
                        <m:r>
                          <a:rPr lang="en-US" altLang="zh-CN" sz="2400" b="0" i="1" smtClean="0">
                            <a:latin typeface="Cambria Math" panose="02040503050406030204" pitchFamily="18" charset="0"/>
                            <a:ea typeface="华文仿宋" panose="02010600040101010101" pitchFamily="2" charset="-122"/>
                          </a:rPr>
                          <m:t>3/2</m:t>
                        </m:r>
                      </m:sup>
                    </m:sSup>
                  </m:oMath>
                </a14:m>
                <a:r>
                  <a:rPr lang="zh-CN" altLang="en-US" sz="2400" dirty="0" smtClean="0">
                    <a:latin typeface="华文仿宋" panose="02010600040101010101" pitchFamily="2" charset="-122"/>
                    <a:ea typeface="华文仿宋" panose="02010600040101010101" pitchFamily="2" charset="-122"/>
                  </a:rPr>
                  <a:t>对所有模式取相同的值，因此称为标度不变谱（</a:t>
                </a:r>
                <a:r>
                  <a:rPr lang="en-US" altLang="zh-CN" sz="2400" dirty="0" smtClean="0">
                    <a:latin typeface="华文仿宋" panose="02010600040101010101" pitchFamily="2" charset="-122"/>
                    <a:ea typeface="华文仿宋" panose="02010600040101010101" pitchFamily="2" charset="-122"/>
                  </a:rPr>
                  <a:t>scale-invariant spectrum</a:t>
                </a:r>
                <a:r>
                  <a:rPr lang="zh-CN" altLang="en-US" sz="2400" dirty="0" smtClean="0">
                    <a:latin typeface="华文仿宋" panose="02010600040101010101" pitchFamily="2" charset="-122"/>
                    <a:ea typeface="华文仿宋" panose="02010600040101010101" pitchFamily="2" charset="-122"/>
                  </a:rPr>
                  <a:t>）。它在模式离开视界、哈勃膨胀率为常数时才严格成立。</a:t>
                </a:r>
                <a:endParaRPr lang="zh-CN" altLang="en-US" sz="2400" dirty="0">
                  <a:latin typeface="华文仿宋" panose="02010600040101010101" pitchFamily="2" charset="-122"/>
                  <a:ea typeface="华文仿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033097" y="1468877"/>
                <a:ext cx="4883286" cy="4538102"/>
              </a:xfrm>
              <a:prstGeom prst="rect">
                <a:avLst/>
              </a:prstGeom>
              <a:blipFill>
                <a:blip r:embed="rId3"/>
                <a:stretch>
                  <a:fillRect l="-1998" t="-1075" r="-1873" b="-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39397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00808" y="347541"/>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华文仿宋" panose="02010600040101010101" pitchFamily="2" charset="-122"/>
                <a:ea typeface="华文仿宋" panose="02010600040101010101" pitchFamily="2" charset="-122"/>
              </a:rPr>
              <a:t>原初引力波功率谱</a:t>
            </a:r>
          </a:p>
        </p:txBody>
      </p:sp>
      <p:graphicFrame>
        <p:nvGraphicFramePr>
          <p:cNvPr id="3" name="对象 2"/>
          <p:cNvGraphicFramePr>
            <a:graphicFrameLocks noChangeAspect="1"/>
          </p:cNvGraphicFramePr>
          <p:nvPr>
            <p:extLst>
              <p:ext uri="{D42A27DB-BD31-4B8C-83A1-F6EECF244321}">
                <p14:modId xmlns:p14="http://schemas.microsoft.com/office/powerpoint/2010/main" val="1670546229"/>
              </p:ext>
            </p:extLst>
          </p:nvPr>
        </p:nvGraphicFramePr>
        <p:xfrm>
          <a:off x="708025" y="1228725"/>
          <a:ext cx="10768013" cy="5392738"/>
        </p:xfrm>
        <a:graphic>
          <a:graphicData uri="http://schemas.openxmlformats.org/presentationml/2006/ole">
            <mc:AlternateContent xmlns:mc="http://schemas.openxmlformats.org/markup-compatibility/2006">
              <mc:Choice xmlns:v="urn:schemas-microsoft-com:vml" Requires="v">
                <p:oleObj spid="_x0000_s4120" name="Equation" r:id="rId3" imgW="8623080" imgH="4317840" progId="Equation.DSMT4">
                  <p:embed/>
                </p:oleObj>
              </mc:Choice>
              <mc:Fallback>
                <p:oleObj name="Equation" r:id="rId3" imgW="8623080" imgH="4317840" progId="Equation.DSMT4">
                  <p:embed/>
                  <p:pic>
                    <p:nvPicPr>
                      <p:cNvPr id="3" name="对象 2"/>
                      <p:cNvPicPr/>
                      <p:nvPr/>
                    </p:nvPicPr>
                    <p:blipFill>
                      <a:blip r:embed="rId4"/>
                      <a:stretch>
                        <a:fillRect/>
                      </a:stretch>
                    </p:blipFill>
                    <p:spPr>
                      <a:xfrm>
                        <a:off x="708025" y="1228725"/>
                        <a:ext cx="10768013" cy="5392738"/>
                      </a:xfrm>
                      <a:prstGeom prst="rect">
                        <a:avLst/>
                      </a:prstGeom>
                    </p:spPr>
                  </p:pic>
                </p:oleObj>
              </mc:Fallback>
            </mc:AlternateContent>
          </a:graphicData>
        </a:graphic>
      </p:graphicFrame>
    </p:spTree>
    <p:extLst>
      <p:ext uri="{BB962C8B-B14F-4D97-AF65-F5344CB8AC3E}">
        <p14:creationId xmlns:p14="http://schemas.microsoft.com/office/powerpoint/2010/main" val="123211274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00808" y="347541"/>
            <a:ext cx="10515600" cy="726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华文仿宋" panose="02010600040101010101" pitchFamily="2" charset="-122"/>
                <a:ea typeface="华文仿宋" panose="02010600040101010101" pitchFamily="2" charset="-122"/>
              </a:rPr>
              <a:t>几点说明</a:t>
            </a:r>
            <a:endParaRPr lang="zh-CN" altLang="en-US" sz="3600" dirty="0">
              <a:latin typeface="华文仿宋" panose="02010600040101010101" pitchFamily="2" charset="-122"/>
              <a:ea typeface="华文仿宋" panose="02010600040101010101" pitchFamily="2" charset="-122"/>
            </a:endParaRPr>
          </a:p>
        </p:txBody>
      </p:sp>
      <mc:AlternateContent xmlns:mc="http://schemas.openxmlformats.org/markup-compatibility/2006">
        <mc:Choice xmlns:a14="http://schemas.microsoft.com/office/drawing/2010/main" Requires="a14">
          <p:sp>
            <p:nvSpPr>
              <p:cNvPr id="4" name="文本框 3"/>
              <p:cNvSpPr txBox="1"/>
              <p:nvPr/>
            </p:nvSpPr>
            <p:spPr>
              <a:xfrm>
                <a:off x="817123" y="1468877"/>
                <a:ext cx="11099260" cy="4528484"/>
              </a:xfrm>
              <a:prstGeom prst="rect">
                <a:avLst/>
              </a:prstGeom>
              <a:noFill/>
            </p:spPr>
            <p:txBody>
              <a:bodyPr wrap="square" rtlCol="0">
                <a:spAutoFit/>
              </a:bodyPr>
              <a:lstStyle/>
              <a:p>
                <a:r>
                  <a:rPr lang="zh-CN" altLang="en-US" sz="2400" dirty="0" smtClean="0">
                    <a:latin typeface="华文仿宋" panose="02010600040101010101" pitchFamily="2" charset="-122"/>
                    <a:ea typeface="华文仿宋" panose="02010600040101010101" pitchFamily="2" charset="-122"/>
                  </a:rPr>
                  <a:t>上述推导中我们假设了哈勃膨胀率为常数。更一般的，在模式离开视界时，需要重新计算膨胀率。</a:t>
                </a:r>
                <a:endParaRPr lang="en-US" altLang="zh-CN" sz="2400" dirty="0" smtClean="0">
                  <a:latin typeface="华文仿宋" panose="02010600040101010101" pitchFamily="2" charset="-122"/>
                  <a:ea typeface="华文仿宋" panose="02010600040101010101" pitchFamily="2" charset="-122"/>
                </a:endParaRPr>
              </a:p>
              <a:p>
                <a:endParaRPr lang="en-US" altLang="zh-CN" sz="2400" dirty="0">
                  <a:latin typeface="华文仿宋" panose="02010600040101010101" pitchFamily="2" charset="-122"/>
                  <a:ea typeface="华文仿宋" panose="02010600040101010101" pitchFamily="2" charset="-122"/>
                </a:endParaRPr>
              </a:p>
              <a:p>
                <a:r>
                  <a:rPr lang="zh-CN" altLang="en-US" sz="2400" dirty="0" smtClean="0">
                    <a:latin typeface="华文仿宋" panose="02010600040101010101" pitchFamily="2" charset="-122"/>
                    <a:ea typeface="华文仿宋" panose="02010600040101010101" pitchFamily="2" charset="-122"/>
                  </a:rPr>
                  <a:t>上述结果是原初引力波最终表达式，探测到这些引力波可以测量暴胀时期的哈勃参量</a:t>
                </a:r>
                <a:r>
                  <a:rPr lang="en-US" altLang="zh-CN" sz="2400" dirty="0" smtClean="0">
                    <a:latin typeface="华文仿宋" panose="02010600040101010101" pitchFamily="2" charset="-122"/>
                    <a:ea typeface="华文仿宋" panose="02010600040101010101" pitchFamily="2" charset="-122"/>
                  </a:rPr>
                  <a:t> </a:t>
                </a:r>
                <a:r>
                  <a:rPr lang="en-US" altLang="zh-CN" sz="2400" i="1" dirty="0" smtClean="0">
                    <a:latin typeface="Times New Roman" panose="02020603050405020304" pitchFamily="18" charset="0"/>
                    <a:ea typeface="华文仿宋" panose="02010600040101010101" pitchFamily="2" charset="-122"/>
                    <a:cs typeface="Times New Roman" panose="02020603050405020304" pitchFamily="18" charset="0"/>
                  </a:rPr>
                  <a:t>H</a:t>
                </a:r>
                <a:r>
                  <a:rPr lang="zh-CN" altLang="en-US" sz="2400" dirty="0" smtClean="0">
                    <a:latin typeface="华文仿宋" panose="02010600040101010101" pitchFamily="2" charset="-122"/>
                    <a:ea typeface="华文仿宋" panose="02010600040101010101" pitchFamily="2" charset="-122"/>
                  </a:rPr>
                  <a:t>。由于暴胀中势能远远超过动能，对膨胀率的测量等价于对势能</a:t>
                </a:r>
                <a:r>
                  <a:rPr lang="en-US" altLang="zh-CN" sz="2400" i="1" dirty="0" smtClean="0">
                    <a:latin typeface="Times New Roman" panose="02020603050405020304" pitchFamily="18" charset="0"/>
                    <a:ea typeface="华文仿宋" panose="02010600040101010101" pitchFamily="2" charset="-122"/>
                    <a:cs typeface="Times New Roman" panose="02020603050405020304" pitchFamily="18" charset="0"/>
                  </a:rPr>
                  <a:t>V</a:t>
                </a:r>
                <a:r>
                  <a:rPr lang="zh-CN" altLang="en-US" sz="2400" dirty="0" smtClean="0">
                    <a:latin typeface="华文仿宋" panose="02010600040101010101" pitchFamily="2" charset="-122"/>
                    <a:ea typeface="华文仿宋" panose="02010600040101010101" pitchFamily="2" charset="-122"/>
                  </a:rPr>
                  <a:t>的测量。注意暴胀由约</a:t>
                </a:r>
                <a:r>
                  <a:rPr lang="en-US" altLang="zh-CN" sz="2400" dirty="0">
                    <a:latin typeface="华文仿宋" panose="02010600040101010101" pitchFamily="2" charset="-122"/>
                    <a:ea typeface="华文仿宋" panose="02010600040101010101" pitchFamily="2" charset="-122"/>
                  </a:rPr>
                  <a:t> </a:t>
                </a:r>
                <a14:m>
                  <m:oMath xmlns:m="http://schemas.openxmlformats.org/officeDocument/2006/math">
                    <m:sSup>
                      <m:sSupPr>
                        <m:ctrlPr>
                          <a:rPr lang="en-US" altLang="zh-CN" sz="2400" i="1" dirty="0" smtClean="0">
                            <a:latin typeface="Cambria Math" panose="02040503050406030204" pitchFamily="18" charset="0"/>
                            <a:ea typeface="华文仿宋" panose="02010600040101010101" pitchFamily="2" charset="-122"/>
                          </a:rPr>
                        </m:ctrlPr>
                      </m:sSupPr>
                      <m:e>
                        <m:r>
                          <a:rPr lang="en-US" altLang="zh-CN" sz="2400" i="1" dirty="0">
                            <a:latin typeface="Cambria Math" panose="02040503050406030204" pitchFamily="18" charset="0"/>
                            <a:ea typeface="华文仿宋" panose="02010600040101010101" pitchFamily="2" charset="-122"/>
                          </a:rPr>
                          <m:t>1</m:t>
                        </m:r>
                        <m:r>
                          <a:rPr lang="en-US" altLang="zh-CN" sz="2400" i="1" dirty="0" smtClean="0">
                            <a:latin typeface="Cambria Math" panose="02040503050406030204" pitchFamily="18" charset="0"/>
                            <a:ea typeface="华文仿宋" panose="02010600040101010101" pitchFamily="2" charset="-122"/>
                          </a:rPr>
                          <m:t>0</m:t>
                        </m:r>
                      </m:e>
                      <m:sup>
                        <m:r>
                          <a:rPr lang="en-US" altLang="zh-CN" sz="2400" i="1" dirty="0">
                            <a:latin typeface="Cambria Math" panose="02040503050406030204" pitchFamily="18" charset="0"/>
                            <a:ea typeface="华文仿宋" panose="02010600040101010101" pitchFamily="2" charset="-122"/>
                          </a:rPr>
                          <m:t>1</m:t>
                        </m:r>
                        <m:r>
                          <a:rPr lang="en-US" altLang="zh-CN" sz="2400" b="0" i="1" dirty="0" smtClean="0">
                            <a:latin typeface="Cambria Math" panose="02040503050406030204" pitchFamily="18" charset="0"/>
                            <a:ea typeface="华文仿宋" panose="02010600040101010101" pitchFamily="2" charset="-122"/>
                          </a:rPr>
                          <m:t>5</m:t>
                        </m:r>
                      </m:sup>
                    </m:sSup>
                    <m:r>
                      <a:rPr lang="en-US" altLang="zh-CN" sz="2400" b="0" i="1" dirty="0" smtClean="0">
                        <a:latin typeface="Cambria Math" panose="02040503050406030204" pitchFamily="18" charset="0"/>
                        <a:ea typeface="华文仿宋" panose="02010600040101010101" pitchFamily="2" charset="-122"/>
                      </a:rPr>
                      <m:t> </m:t>
                    </m:r>
                    <m:r>
                      <m:rPr>
                        <m:sty m:val="p"/>
                      </m:rPr>
                      <a:rPr lang="en-US" altLang="zh-CN" sz="2400" b="0" i="0" dirty="0" smtClean="0">
                        <a:latin typeface="Cambria Math" panose="02040503050406030204" pitchFamily="18" charset="0"/>
                        <a:ea typeface="华文仿宋" panose="02010600040101010101" pitchFamily="2" charset="-122"/>
                      </a:rPr>
                      <m:t>GeV</m:t>
                    </m:r>
                  </m:oMath>
                </a14:m>
                <a:r>
                  <a:rPr lang="zh-CN" altLang="en-US" sz="2400" dirty="0" smtClean="0">
                    <a:latin typeface="华文仿宋" panose="02010600040101010101" pitchFamily="2" charset="-122"/>
                    <a:ea typeface="华文仿宋" panose="02010600040101010101" pitchFamily="2" charset="-122"/>
                  </a:rPr>
                  <a:t> 的能量产生，比现在粒子加速器所能产生的最大能量高</a:t>
                </a:r>
                <a:r>
                  <a:rPr lang="en-US" altLang="zh-CN" sz="2400" dirty="0" smtClean="0">
                    <a:latin typeface="华文仿宋" panose="02010600040101010101" pitchFamily="2" charset="-122"/>
                    <a:ea typeface="华文仿宋" panose="02010600040101010101" pitchFamily="2" charset="-122"/>
                  </a:rPr>
                  <a:t>12</a:t>
                </a:r>
                <a:r>
                  <a:rPr lang="zh-CN" altLang="en-US" sz="2400" dirty="0" smtClean="0">
                    <a:latin typeface="华文仿宋" panose="02010600040101010101" pitchFamily="2" charset="-122"/>
                    <a:ea typeface="华文仿宋" panose="02010600040101010101" pitchFamily="2" charset="-122"/>
                  </a:rPr>
                  <a:t>个数量级。</a:t>
                </a:r>
                <a:endParaRPr lang="en-US" altLang="zh-CN" sz="2400" dirty="0" smtClean="0">
                  <a:latin typeface="华文仿宋" panose="02010600040101010101" pitchFamily="2" charset="-122"/>
                  <a:ea typeface="华文仿宋" panose="02010600040101010101" pitchFamily="2" charset="-122"/>
                </a:endParaRPr>
              </a:p>
              <a:p>
                <a:endParaRPr lang="en-US" altLang="zh-CN" sz="2400" dirty="0">
                  <a:latin typeface="华文仿宋" panose="02010600040101010101" pitchFamily="2" charset="-122"/>
                  <a:ea typeface="华文仿宋" panose="02010600040101010101" pitchFamily="2" charset="-122"/>
                </a:endParaRPr>
              </a:p>
              <a:p>
                <a:r>
                  <a:rPr lang="zh-CN" altLang="en-US" sz="2400" dirty="0" smtClean="0">
                    <a:latin typeface="华文仿宋" panose="02010600040101010101" pitchFamily="2" charset="-122"/>
                    <a:ea typeface="华文仿宋" panose="02010600040101010101" pitchFamily="2" charset="-122"/>
                  </a:rPr>
                  <a:t>上式的另一个特点时：扰动的分布时高斯分布，正如简谐振子的量子扰动一样。高斯性</a:t>
                </a:r>
                <a:r>
                  <a:rPr lang="zh-CN" altLang="en-US" sz="2400" dirty="0" smtClean="0">
                    <a:latin typeface="华文仿宋" panose="02010600040101010101" pitchFamily="2" charset="-122"/>
                    <a:ea typeface="华文仿宋" panose="02010600040101010101" pitchFamily="2" charset="-122"/>
                  </a:rPr>
                  <a:t>是</a:t>
                </a:r>
                <a:r>
                  <a:rPr lang="zh-CN" altLang="en-US" sz="2400" dirty="0">
                    <a:latin typeface="华文仿宋" panose="02010600040101010101" pitchFamily="2" charset="-122"/>
                    <a:ea typeface="华文仿宋" panose="02010600040101010101" pitchFamily="2" charset="-122"/>
                  </a:rPr>
                  <a:t>暴胀</a:t>
                </a:r>
                <a:r>
                  <a:rPr lang="zh-CN" altLang="en-US" sz="2400" dirty="0" smtClean="0">
                    <a:latin typeface="华文仿宋" panose="02010600040101010101" pitchFamily="2" charset="-122"/>
                    <a:ea typeface="华文仿宋" panose="02010600040101010101" pitchFamily="2" charset="-122"/>
                  </a:rPr>
                  <a:t>理论</a:t>
                </a:r>
                <a:r>
                  <a:rPr lang="zh-CN" altLang="en-US" sz="2400" dirty="0" smtClean="0">
                    <a:latin typeface="华文仿宋" panose="02010600040101010101" pitchFamily="2" charset="-122"/>
                    <a:ea typeface="华文仿宋" panose="02010600040101010101" pitchFamily="2" charset="-122"/>
                  </a:rPr>
                  <a:t>的一个很强的预言；很多研究工作旨在发现宇宙微波背景辐射和大尺度结构中的原初非高斯性（</a:t>
                </a:r>
                <a:r>
                  <a:rPr lang="en-US" altLang="zh-CN" sz="2400" dirty="0" smtClean="0">
                    <a:latin typeface="华文仿宋" panose="02010600040101010101" pitchFamily="2" charset="-122"/>
                    <a:ea typeface="华文仿宋" panose="02010600040101010101" pitchFamily="2" charset="-122"/>
                  </a:rPr>
                  <a:t>primordial </a:t>
                </a:r>
                <a:r>
                  <a:rPr lang="en-US" altLang="zh-CN" sz="2400" dirty="0" smtClean="0">
                    <a:latin typeface="华文仿宋" panose="02010600040101010101" pitchFamily="2" charset="-122"/>
                    <a:ea typeface="华文仿宋" panose="02010600040101010101" pitchFamily="2" charset="-122"/>
                  </a:rPr>
                  <a:t>non-</a:t>
                </a:r>
                <a:r>
                  <a:rPr lang="en-US" altLang="zh-CN" sz="2400" dirty="0" err="1" smtClean="0">
                    <a:latin typeface="华文仿宋" panose="02010600040101010101" pitchFamily="2" charset="-122"/>
                    <a:ea typeface="华文仿宋" panose="02010600040101010101" pitchFamily="2" charset="-122"/>
                  </a:rPr>
                  <a:t>Gaussianity</a:t>
                </a:r>
                <a:r>
                  <a:rPr lang="zh-CN" altLang="en-US" sz="2400" dirty="0" smtClean="0">
                    <a:latin typeface="华文仿宋" panose="02010600040101010101" pitchFamily="2" charset="-122"/>
                    <a:ea typeface="华文仿宋" panose="02010600040101010101" pitchFamily="2" charset="-122"/>
                  </a:rPr>
                  <a:t>），以对暴胀理论进行怀疑。但是目前仍然没有确凿的发现，因此暴胀的预言仍然是成立的。</a:t>
                </a:r>
                <a:endParaRPr lang="zh-CN" altLang="en-US" sz="2400" dirty="0">
                  <a:latin typeface="华文仿宋" panose="02010600040101010101" pitchFamily="2" charset="-122"/>
                  <a:ea typeface="华文仿宋" panose="02010600040101010101" pitchFamily="2"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817123" y="1468877"/>
                <a:ext cx="11099260" cy="4528484"/>
              </a:xfrm>
              <a:prstGeom prst="rect">
                <a:avLst/>
              </a:prstGeom>
              <a:blipFill>
                <a:blip r:embed="rId2"/>
                <a:stretch>
                  <a:fillRect l="-824" t="-1077" r="-439" b="-21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534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与后期大尺度结构形成</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2677656"/>
          </a:xfrm>
          <a:prstGeom prst="rect">
            <a:avLst/>
          </a:prstGeom>
        </p:spPr>
        <p:txBody>
          <a:bodyPr wrap="square">
            <a:spAutoFit/>
          </a:bodyPr>
          <a:lstStyle/>
          <a:p>
            <a:pPr marL="800100" lvl="1"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温度图，冷、热分别对应低密度、高密度区域。</a:t>
            </a: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高密度区域形成势阱，吸引更多物质落入，形成星系等各种结构。</a:t>
            </a: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pic>
        <p:nvPicPr>
          <p:cNvPr id="5" name="Picture 4" descr="grav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77" y="3522742"/>
            <a:ext cx="5334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7" name="Picture 5" descr="gravinst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577" y="3410824"/>
            <a:ext cx="6705600"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55352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整体图像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1200329"/>
          </a:xfrm>
          <a:prstGeom prst="rect">
            <a:avLst/>
          </a:prstGeom>
        </p:spPr>
        <p:txBody>
          <a:bodyPr wrap="square">
            <a:spAutoFit/>
          </a:bodyPr>
          <a:lstStyle/>
          <a:p>
            <a:pPr marL="800100" lvl="1"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pic>
        <p:nvPicPr>
          <p:cNvPr id="8" name="Picture 6" descr="inflation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002" y="1204810"/>
            <a:ext cx="5076825"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55837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147788512"/>
              </p:ext>
            </p:extLst>
          </p:nvPr>
        </p:nvGraphicFramePr>
        <p:xfrm>
          <a:off x="661481" y="943583"/>
          <a:ext cx="10836613" cy="5797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整体图像</a:t>
            </a:r>
            <a:endParaRPr lang="zh-CN" altLang="en-US" b="1" dirty="0">
              <a:latin typeface="华文宋体" panose="02010600040101010101" pitchFamily="2" charset="-122"/>
              <a:ea typeface="华文宋体" panose="02010600040101010101" pitchFamily="2" charset="-122"/>
            </a:endParaRPr>
          </a:p>
        </p:txBody>
      </p:sp>
      <p:pic>
        <p:nvPicPr>
          <p:cNvPr id="5" name="图片 4"/>
          <p:cNvPicPr>
            <a:picLocks noChangeAspect="1"/>
          </p:cNvPicPr>
          <p:nvPr/>
        </p:nvPicPr>
        <p:blipFill>
          <a:blip r:embed="rId7"/>
          <a:stretch>
            <a:fillRect/>
          </a:stretch>
        </p:blipFill>
        <p:spPr>
          <a:xfrm rot="1917712">
            <a:off x="4927387" y="1554923"/>
            <a:ext cx="6778141" cy="3154330"/>
          </a:xfrm>
          <a:prstGeom prst="rect">
            <a:avLst/>
          </a:prstGeom>
        </p:spPr>
      </p:pic>
    </p:spTree>
    <p:extLst>
      <p:ext uri="{BB962C8B-B14F-4D97-AF65-F5344CB8AC3E}">
        <p14:creationId xmlns:p14="http://schemas.microsoft.com/office/powerpoint/2010/main" val="26673620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各向异性物理</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489364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尺度小于 </a:t>
            </a:r>
            <a:r>
              <a:rPr lang="en-US" altLang="zh-CN" sz="2400" b="1" dirty="0" smtClean="0">
                <a:latin typeface="华文宋体" panose="02010600040101010101" pitchFamily="2" charset="-122"/>
                <a:ea typeface="华文宋体" panose="02010600040101010101" pitchFamily="2" charset="-122"/>
              </a:rPr>
              <a:t>horizon </a:t>
            </a:r>
            <a:r>
              <a:rPr lang="zh-CN" altLang="en-US" sz="2400" b="1" dirty="0" smtClean="0">
                <a:latin typeface="华文宋体" panose="02010600040101010101" pitchFamily="2" charset="-122"/>
                <a:ea typeface="华文宋体" panose="02010600040101010101" pitchFamily="2" charset="-122"/>
              </a:rPr>
              <a:t>的温度涨落经历了演化（大于 </a:t>
            </a:r>
            <a:r>
              <a:rPr lang="en-US" altLang="zh-CN" sz="2400" b="1" dirty="0" smtClean="0">
                <a:latin typeface="华文宋体" panose="02010600040101010101" pitchFamily="2" charset="-122"/>
                <a:ea typeface="华文宋体" panose="02010600040101010101" pitchFamily="2" charset="-122"/>
              </a:rPr>
              <a:t>horizon </a:t>
            </a:r>
            <a:r>
              <a:rPr lang="zh-CN" altLang="en-US" sz="2400" b="1" dirty="0" smtClean="0">
                <a:latin typeface="华文宋体" panose="02010600040101010101" pitchFamily="2" charset="-122"/>
                <a:ea typeface="华文宋体" panose="02010600040101010101" pitchFamily="2" charset="-122"/>
              </a:rPr>
              <a:t>尺度的涨落不处在因果连通区域）</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演化主要物理为：</a:t>
            </a:r>
            <a:endParaRPr lang="en-US" altLang="zh-CN" sz="2400" b="1" dirty="0" smtClean="0">
              <a:latin typeface="华文宋体" panose="02010600040101010101" pitchFamily="2" charset="-122"/>
              <a:ea typeface="华文宋体" panose="02010600040101010101" pitchFamily="2" charset="-122"/>
            </a:endParaRPr>
          </a:p>
          <a:p>
            <a:pPr marL="800100" lvl="1"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光子与电子 </a:t>
            </a:r>
            <a:r>
              <a:rPr lang="en-US" altLang="zh-CN" sz="2400" dirty="0" smtClean="0">
                <a:latin typeface="黑体" panose="02010609060101010101" pitchFamily="49" charset="-122"/>
                <a:ea typeface="黑体" panose="02010609060101010101" pitchFamily="49" charset="-122"/>
              </a:rPr>
              <a:t>Thomson </a:t>
            </a:r>
            <a:r>
              <a:rPr lang="zh-CN" altLang="en-US" sz="2400" dirty="0" smtClean="0">
                <a:latin typeface="黑体" panose="02010609060101010101" pitchFamily="49" charset="-122"/>
                <a:ea typeface="黑体" panose="02010609060101010101" pitchFamily="49" charset="-122"/>
              </a:rPr>
              <a:t>散射；</a:t>
            </a:r>
            <a:endParaRPr lang="en-US" altLang="zh-CN" sz="2400" dirty="0" smtClean="0">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重</a:t>
            </a:r>
            <a:r>
              <a:rPr lang="zh-CN" altLang="en-US" sz="2400" dirty="0" smtClean="0">
                <a:latin typeface="黑体" panose="02010609060101010101" pitchFamily="49" charset="-122"/>
                <a:ea typeface="黑体" panose="02010609060101010101" pitchFamily="49" charset="-122"/>
              </a:rPr>
              <a:t>子、暗物质在引力作用下塌缩；</a:t>
            </a:r>
            <a:endParaRPr lang="en-US" altLang="zh-CN" sz="2400" dirty="0" smtClean="0">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等离子体因热压强而膨胀；</a:t>
            </a:r>
            <a:endParaRPr lang="en-US" altLang="zh-CN" sz="2400" dirty="0" smtClean="0">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通过电磁与引力相互作用，光子、重子、暗物质耦合在一起。</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光子脱耦之后，演化停止，光子自由传播。涨落被凝固在</a:t>
            </a:r>
            <a:r>
              <a:rPr lang="zh-CN" altLang="en-US" sz="2400" b="1" dirty="0" smtClean="0">
                <a:latin typeface="黑体" panose="02010609060101010101" pitchFamily="49" charset="-122"/>
                <a:ea typeface="黑体" panose="02010609060101010101" pitchFamily="49" charset="-122"/>
              </a:rPr>
              <a:t>最后散射面</a:t>
            </a:r>
            <a:r>
              <a:rPr lang="zh-CN" altLang="en-US" sz="2400" b="1" dirty="0" smtClean="0">
                <a:latin typeface="华文宋体" panose="02010600040101010101" pitchFamily="2" charset="-122"/>
                <a:ea typeface="华文宋体" panose="02010600040101010101" pitchFamily="2" charset="-122"/>
              </a:rPr>
              <a:t>的模样。</a:t>
            </a:r>
            <a:endParaRPr lang="en-US" altLang="zh-CN" sz="2400" b="1" dirty="0">
              <a:latin typeface="华文宋体" panose="02010600040101010101" pitchFamily="2" charset="-122"/>
              <a:ea typeface="华文宋体" panose="02010600040101010101" pitchFamily="2" charset="-122"/>
            </a:endParaRPr>
          </a:p>
        </p:txBody>
      </p:sp>
      <p:pic>
        <p:nvPicPr>
          <p:cNvPr id="7" name="Picture 4" descr="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1226091"/>
            <a:ext cx="50673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8259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声学震荡</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5856051" cy="3416320"/>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引力导致流体塌缩、加热</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光子压强导致膨胀、冷却</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两者联合作用，导致声学震荡</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震荡产生高密度与低密度区域</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表现为 </a:t>
            </a: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热斑与冷斑</a:t>
            </a:r>
            <a:endParaRPr lang="en-US" altLang="zh-CN" sz="2400" b="1" dirty="0">
              <a:latin typeface="华文宋体" panose="02010600040101010101" pitchFamily="2" charset="-122"/>
              <a:ea typeface="华文宋体" panose="02010600040101010101" pitchFamily="2" charset="-122"/>
            </a:endParaRPr>
          </a:p>
        </p:txBody>
      </p:sp>
      <p:pic>
        <p:nvPicPr>
          <p:cNvPr id="8" name="Picture 4" descr="basicosc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360" y="1532475"/>
            <a:ext cx="5429440" cy="354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57676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声学震荡</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867" y="1690688"/>
            <a:ext cx="9772314" cy="3873533"/>
          </a:xfrm>
          <a:prstGeom prst="rect">
            <a:avLst/>
          </a:prstGeom>
        </p:spPr>
      </p:pic>
    </p:spTree>
    <p:extLst>
      <p:ext uri="{BB962C8B-B14F-4D97-AF65-F5344CB8AC3E}">
        <p14:creationId xmlns:p14="http://schemas.microsoft.com/office/powerpoint/2010/main" val="3075392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特征尺度 （声学视界）</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9" y="1507186"/>
            <a:ext cx="4727642" cy="5632311"/>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震荡的特征尺度为</a:t>
            </a:r>
            <a:r>
              <a:rPr lang="zh-CN" altLang="en-US" sz="2400" dirty="0" smtClean="0">
                <a:latin typeface="黑体" panose="02010609060101010101" pitchFamily="49" charset="-122"/>
                <a:ea typeface="黑体" panose="02010609060101010101" pitchFamily="49" charset="-122"/>
              </a:rPr>
              <a:t>声学视界</a:t>
            </a:r>
            <a:r>
              <a:rPr lang="zh-CN" altLang="en-US" sz="2400" b="1" dirty="0" smtClean="0">
                <a:latin typeface="华文宋体" panose="02010600040101010101" pitchFamily="2" charset="-122"/>
                <a:ea typeface="华文宋体" panose="02010600040101010101" pitchFamily="2" charset="-122"/>
              </a:rPr>
              <a:t>，即</a:t>
            </a:r>
            <a:r>
              <a:rPr lang="zh-CN" altLang="en-US" sz="2400" dirty="0" smtClean="0">
                <a:latin typeface="黑体" panose="02010609060101010101" pitchFamily="49" charset="-122"/>
                <a:ea typeface="黑体" panose="02010609060101010101" pitchFamily="49" charset="-122"/>
              </a:rPr>
              <a:t>震荡所能传播的最远距离</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特征尺度的大小为：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lvl="1"/>
            <a:r>
              <a:rPr lang="zh-CN" altLang="en-US" sz="2400" dirty="0">
                <a:latin typeface="黑体" panose="02010609060101010101" pitchFamily="49" charset="-122"/>
                <a:ea typeface="黑体" panose="02010609060101010101" pitchFamily="49" charset="-122"/>
              </a:rPr>
              <a:t>速度</a:t>
            </a:r>
            <a:r>
              <a:rPr lang="zh-CN" altLang="en-US" sz="2400" dirty="0" smtClean="0">
                <a:latin typeface="黑体" panose="02010609060101010101" pitchFamily="49" charset="-122"/>
                <a:ea typeface="黑体" panose="02010609060101010101" pitchFamily="49" charset="-122"/>
              </a:rPr>
              <a:t> 乘以 时间</a:t>
            </a:r>
            <a:endParaRPr lang="en-US" altLang="zh-CN" sz="2400" dirty="0" smtClean="0">
              <a:latin typeface="黑体" panose="02010609060101010101" pitchFamily="49" charset="-122"/>
              <a:ea typeface="黑体" panose="02010609060101010101" pitchFamily="49" charset="-122"/>
            </a:endParaRPr>
          </a:p>
          <a:p>
            <a:pPr lvl="1"/>
            <a:endParaRPr lang="en-US" altLang="zh-CN" sz="2400" dirty="0">
              <a:latin typeface="华文宋体" panose="02010600040101010101" pitchFamily="2" charset="-122"/>
              <a:ea typeface="华文宋体" panose="02010600040101010101" pitchFamily="2" charset="-122"/>
            </a:endParaRPr>
          </a:p>
          <a:p>
            <a:pPr lvl="1"/>
            <a:r>
              <a:rPr lang="zh-CN" altLang="en-US" sz="2400" dirty="0" smtClean="0">
                <a:latin typeface="黑体" panose="02010609060101010101" pitchFamily="49" charset="-122"/>
                <a:ea typeface="黑体" panose="02010609060101010101" pitchFamily="49" charset="-122"/>
              </a:rPr>
              <a:t>速度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声速</a:t>
            </a:r>
            <a:endParaRPr lang="en-US" altLang="zh-CN" sz="2400" dirty="0" smtClean="0">
              <a:latin typeface="黑体" panose="02010609060101010101" pitchFamily="49" charset="-122"/>
              <a:ea typeface="黑体" panose="02010609060101010101" pitchFamily="49" charset="-122"/>
            </a:endParaRPr>
          </a:p>
          <a:p>
            <a:pPr lvl="1"/>
            <a:r>
              <a:rPr lang="zh-CN" altLang="en-US" sz="2400" dirty="0" smtClean="0">
                <a:latin typeface="黑体" panose="02010609060101010101" pitchFamily="49" charset="-122"/>
                <a:ea typeface="黑体" panose="02010609060101010101" pitchFamily="49" charset="-122"/>
              </a:rPr>
              <a:t>时间 </a:t>
            </a:r>
            <a:r>
              <a:rPr lang="en-US" altLang="zh-CN" sz="2400" dirty="0" smtClean="0">
                <a:latin typeface="黑体" panose="02010609060101010101" pitchFamily="49" charset="-122"/>
                <a:ea typeface="黑体" panose="02010609060101010101" pitchFamily="49" charset="-122"/>
              </a:rPr>
              <a:t>~ CMB</a:t>
            </a:r>
            <a:r>
              <a:rPr lang="zh-CN" altLang="en-US" sz="2400" dirty="0" smtClean="0">
                <a:latin typeface="黑体" panose="02010609060101010101" pitchFamily="49" charset="-122"/>
                <a:ea typeface="黑体" panose="02010609060101010101" pitchFamily="49" charset="-122"/>
              </a:rPr>
              <a:t>时刻宇宙年龄</a:t>
            </a:r>
            <a:endParaRPr lang="en-US" altLang="zh-CN" sz="2400" dirty="0" smtClean="0">
              <a:latin typeface="黑体" panose="02010609060101010101" pitchFamily="49" charset="-122"/>
              <a:ea typeface="黑体" panose="02010609060101010101" pitchFamily="49" charset="-122"/>
            </a:endParaRPr>
          </a:p>
          <a:p>
            <a:pPr lvl="1"/>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p:txBody>
      </p:sp>
      <p:pic>
        <p:nvPicPr>
          <p:cNvPr id="5" name="Picture 4" descr="fundamen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953" y="1027906"/>
            <a:ext cx="5057776"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172443" y="5971709"/>
            <a:ext cx="472481" cy="449619"/>
          </a:xfrm>
          <a:prstGeom prst="rect">
            <a:avLst/>
          </a:prstGeom>
        </p:spPr>
      </p:pic>
    </p:spTree>
    <p:extLst>
      <p:ext uri="{BB962C8B-B14F-4D97-AF65-F5344CB8AC3E}">
        <p14:creationId xmlns:p14="http://schemas.microsoft.com/office/powerpoint/2010/main" val="13812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239" y="4170036"/>
            <a:ext cx="7485232" cy="247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特征尺度 （声学视界）</a:t>
            </a:r>
          </a:p>
        </p:txBody>
      </p:sp>
      <p:pic>
        <p:nvPicPr>
          <p:cNvPr id="2" name="图片 1"/>
          <p:cNvPicPr>
            <a:picLocks noChangeAspect="1"/>
          </p:cNvPicPr>
          <p:nvPr/>
        </p:nvPicPr>
        <p:blipFill>
          <a:blip r:embed="rId3"/>
          <a:stretch>
            <a:fillRect/>
          </a:stretch>
        </p:blipFill>
        <p:spPr>
          <a:xfrm>
            <a:off x="9268366" y="5850115"/>
            <a:ext cx="680911" cy="647964"/>
          </a:xfrm>
          <a:prstGeom prst="rect">
            <a:avLst/>
          </a:prstGeom>
        </p:spPr>
      </p:pic>
      <p:pic>
        <p:nvPicPr>
          <p:cNvPr id="3" name="图片 2"/>
          <p:cNvPicPr>
            <a:picLocks noChangeAspect="1"/>
          </p:cNvPicPr>
          <p:nvPr/>
        </p:nvPicPr>
        <p:blipFill>
          <a:blip r:embed="rId3"/>
          <a:stretch>
            <a:fillRect/>
          </a:stretch>
        </p:blipFill>
        <p:spPr>
          <a:xfrm>
            <a:off x="9268366" y="4349979"/>
            <a:ext cx="622105" cy="592003"/>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942768" y="1233485"/>
                <a:ext cx="8776762" cy="2673039"/>
              </a:xfrm>
              <a:prstGeom prst="rect">
                <a:avLst/>
              </a:prstGeom>
            </p:spPr>
            <p:txBody>
              <a:bodyPr wrap="none">
                <a:spAutoFit/>
              </a:bodyPr>
              <a:lstStyle/>
              <a:p>
                <a:r>
                  <a:rPr lang="zh-CN" altLang="en-US" sz="2000" dirty="0" smtClean="0">
                    <a:latin typeface="黑体" panose="02010609060101010101" pitchFamily="49" charset="-122"/>
                    <a:ea typeface="黑体" panose="02010609060101010101" pitchFamily="49" charset="-122"/>
                  </a:rPr>
                  <a:t>震荡相当于光子 </a:t>
                </a:r>
                <a:r>
                  <a:rPr lang="en-US" altLang="zh-CN" sz="2000" dirty="0" smtClean="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重子气体中的机械波。其传播速度为（作业：推导下式）</a:t>
                </a:r>
                <a:endParaRPr lang="en-US" altLang="zh-CN" sz="2000" dirty="0" smtClean="0">
                  <a:latin typeface="黑体" panose="02010609060101010101" pitchFamily="49" charset="-122"/>
                  <a:ea typeface="黑体" panose="02010609060101010101" pitchFamily="49" charset="-122"/>
                </a:endParaRPr>
              </a:p>
              <a:p>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黑体" panose="02010609060101010101" pitchFamily="49" charset="-122"/>
                            </a:rPr>
                          </m:ctrlPr>
                        </m:sSupPr>
                        <m:e>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b="0" i="1" dirty="0" smtClean="0">
                                  <a:latin typeface="Cambria Math" panose="02040503050406030204" pitchFamily="18" charset="0"/>
                                  <a:ea typeface="黑体" panose="02010609060101010101" pitchFamily="49" charset="-122"/>
                                </a:rPr>
                                <m:t>(</m:t>
                              </m:r>
                              <m:r>
                                <a:rPr lang="en-US" altLang="zh-CN" sz="2000" b="0" i="1" dirty="0" smtClean="0">
                                  <a:latin typeface="Cambria Math" panose="02040503050406030204" pitchFamily="18" charset="0"/>
                                  <a:ea typeface="黑体" panose="02010609060101010101" pitchFamily="49" charset="-122"/>
                                </a:rPr>
                                <m:t>𝑐</m:t>
                              </m:r>
                            </m:e>
                            <m:sub>
                              <m:r>
                                <a:rPr lang="en-US" altLang="zh-CN" sz="2000" b="0" i="1" dirty="0" smtClean="0">
                                  <a:latin typeface="Cambria Math" panose="02040503050406030204" pitchFamily="18" charset="0"/>
                                  <a:ea typeface="黑体" panose="02010609060101010101" pitchFamily="49" charset="-122"/>
                                </a:rPr>
                                <m:t>𝑠</m:t>
                              </m:r>
                            </m:sub>
                          </m:sSub>
                          <m:r>
                            <a:rPr lang="en-US" altLang="zh-CN" sz="2000" b="0" i="1" dirty="0" smtClean="0">
                              <a:latin typeface="Cambria Math" panose="02040503050406030204" pitchFamily="18" charset="0"/>
                              <a:ea typeface="黑体" panose="02010609060101010101" pitchFamily="49" charset="-122"/>
                            </a:rPr>
                            <m:t>)</m:t>
                          </m:r>
                        </m:e>
                        <m:sup>
                          <m:r>
                            <a:rPr lang="en-US" altLang="zh-CN" sz="2000" b="0" i="1" dirty="0" smtClean="0">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m:t>
                      </m:r>
                      <m:f>
                        <m:fPr>
                          <m:ctrlPr>
                            <a:rPr lang="en-US" altLang="zh-CN" sz="2000" i="1" smtClean="0">
                              <a:latin typeface="Cambria Math" panose="02040503050406030204" pitchFamily="18" charset="0"/>
                              <a:ea typeface="黑体" panose="02010609060101010101" pitchFamily="49" charset="-122"/>
                            </a:rPr>
                          </m:ctrlPr>
                        </m:fPr>
                        <m:num>
                          <m:r>
                            <a:rPr lang="zh-CN" altLang="en-US" sz="2000" i="1" smtClean="0">
                              <a:latin typeface="Cambria Math" panose="02040503050406030204" pitchFamily="18" charset="0"/>
                              <a:ea typeface="黑体" panose="02010609060101010101" pitchFamily="49" charset="-122"/>
                            </a:rPr>
                            <m:t>𝛿</m:t>
                          </m:r>
                          <m:r>
                            <a:rPr lang="en-US" altLang="zh-CN" sz="2000" b="0" i="1" smtClean="0">
                              <a:latin typeface="Cambria Math" panose="02040503050406030204" pitchFamily="18" charset="0"/>
                              <a:ea typeface="黑体" panose="02010609060101010101" pitchFamily="49" charset="-122"/>
                            </a:rPr>
                            <m:t>𝑝</m:t>
                          </m:r>
                        </m:num>
                        <m:den>
                          <m:r>
                            <a:rPr lang="zh-CN" altLang="en-US" sz="2000" i="1" smtClean="0">
                              <a:latin typeface="Cambria Math" panose="02040503050406030204" pitchFamily="18" charset="0"/>
                              <a:ea typeface="黑体" panose="02010609060101010101" pitchFamily="49" charset="-122"/>
                            </a:rPr>
                            <m:t>𝛿</m:t>
                          </m:r>
                          <m:r>
                            <a:rPr lang="zh-CN" altLang="en-US" sz="2000" i="1">
                              <a:latin typeface="Cambria Math" panose="02040503050406030204" pitchFamily="18" charset="0"/>
                              <a:ea typeface="黑体" panose="02010609060101010101" pitchFamily="49" charset="-122"/>
                            </a:rPr>
                            <m:t>𝜌</m:t>
                          </m:r>
                        </m:den>
                      </m:f>
                      <m:r>
                        <a:rPr lang="en-US" altLang="zh-CN" sz="2000" b="0" i="1" smtClean="0">
                          <a:latin typeface="Cambria Math" panose="02040503050406030204" pitchFamily="18" charset="0"/>
                          <a:ea typeface="黑体" panose="02010609060101010101" pitchFamily="49" charset="-122"/>
                        </a:rPr>
                        <m:t>=</m:t>
                      </m:r>
                      <m:f>
                        <m:fPr>
                          <m:ctrlPr>
                            <a:rPr lang="en-US" altLang="zh-CN" sz="2000" i="1">
                              <a:latin typeface="Cambria Math" panose="02040503050406030204" pitchFamily="18" charset="0"/>
                              <a:ea typeface="黑体" panose="02010609060101010101" pitchFamily="49" charset="-122"/>
                            </a:rPr>
                          </m:ctrlPr>
                        </m:fPr>
                        <m:num>
                          <m:r>
                            <a:rPr lang="zh-CN" altLang="en-US" sz="2000" i="1">
                              <a:latin typeface="Cambria Math" panose="02040503050406030204" pitchFamily="18" charset="0"/>
                              <a:ea typeface="黑体" panose="02010609060101010101" pitchFamily="49" charset="-122"/>
                            </a:rPr>
                            <m:t>𝛿</m:t>
                          </m:r>
                          <m:sSub>
                            <m:sSubPr>
                              <m:ctrlPr>
                                <a:rPr lang="en-US" altLang="zh-CN" sz="200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𝑝</m:t>
                              </m:r>
                            </m:e>
                            <m:sub>
                              <m:r>
                                <a:rPr lang="zh-CN" altLang="en-US" sz="2000" i="1" smtClean="0">
                                  <a:latin typeface="Cambria Math" panose="02040503050406030204" pitchFamily="18" charset="0"/>
                                  <a:ea typeface="黑体" panose="02010609060101010101" pitchFamily="49" charset="-122"/>
                                </a:rPr>
                                <m:t>𝛾</m:t>
                              </m:r>
                            </m:sub>
                          </m:sSub>
                        </m:num>
                        <m:den>
                          <m:r>
                            <a:rPr lang="zh-CN" altLang="en-US" sz="2000" i="1">
                              <a:latin typeface="Cambria Math" panose="02040503050406030204" pitchFamily="18" charset="0"/>
                              <a:ea typeface="黑体" panose="02010609060101010101" pitchFamily="49" charset="-122"/>
                            </a:rPr>
                            <m:t>𝛿</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𝜌</m:t>
                              </m:r>
                            </m:e>
                            <m:sub>
                              <m:r>
                                <a:rPr lang="zh-CN" altLang="en-US" sz="2000" i="1">
                                  <a:latin typeface="Cambria Math" panose="02040503050406030204" pitchFamily="18" charset="0"/>
                                  <a:ea typeface="黑体" panose="02010609060101010101" pitchFamily="49" charset="-122"/>
                                </a:rPr>
                                <m:t>𝛾</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smtClean="0">
                                  <a:latin typeface="Cambria Math" panose="02040503050406030204" pitchFamily="18" charset="0"/>
                                  <a:ea typeface="黑体" panose="02010609060101010101" pitchFamily="49" charset="-122"/>
                                </a:rPr>
                              </m:ctrlPr>
                            </m:sSubPr>
                            <m:e>
                              <m:r>
                                <a:rPr lang="zh-CN" altLang="en-US" sz="2000" i="1">
                                  <a:latin typeface="Cambria Math" panose="02040503050406030204" pitchFamily="18" charset="0"/>
                                  <a:ea typeface="黑体" panose="02010609060101010101" pitchFamily="49" charset="-122"/>
                                </a:rPr>
                                <m:t>𝜌</m:t>
                              </m:r>
                            </m:e>
                            <m:sub>
                              <m:r>
                                <a:rPr lang="en-US" altLang="zh-CN" sz="2000" b="0" i="1" smtClean="0">
                                  <a:latin typeface="Cambria Math" panose="02040503050406030204" pitchFamily="18" charset="0"/>
                                  <a:ea typeface="黑体" panose="02010609060101010101" pitchFamily="49" charset="-122"/>
                                </a:rPr>
                                <m:t>𝑏</m:t>
                              </m:r>
                            </m:sub>
                          </m:sSub>
                          <m:r>
                            <a:rPr lang="en-US" altLang="zh-CN" sz="2000" b="0" i="1" smtClean="0">
                              <a:latin typeface="Cambria Math" panose="02040503050406030204" pitchFamily="18" charset="0"/>
                              <a:ea typeface="黑体" panose="02010609060101010101" pitchFamily="49" charset="-122"/>
                            </a:rPr>
                            <m:t>)</m:t>
                          </m:r>
                        </m:den>
                      </m:f>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1</m:t>
                          </m:r>
                        </m:num>
                        <m:den>
                          <m:r>
                            <a:rPr lang="en-US" altLang="zh-CN" sz="2000" b="0" i="1" smtClean="0">
                              <a:latin typeface="Cambria Math" panose="02040503050406030204" pitchFamily="18" charset="0"/>
                              <a:ea typeface="黑体" panose="02010609060101010101" pitchFamily="49" charset="-122"/>
                            </a:rPr>
                            <m:t>3</m:t>
                          </m:r>
                        </m:den>
                      </m:f>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1</m:t>
                          </m:r>
                        </m:num>
                        <m:den>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panose="02040503050406030204" pitchFamily="18" charset="0"/>
                                  <a:ea typeface="黑体" panose="02010609060101010101" pitchFamily="49" charset="-122"/>
                                </a:rPr>
                              </m:ctrlPr>
                            </m:dPr>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3</m:t>
                                  </m:r>
                                  <m:sSub>
                                    <m:sSubPr>
                                      <m:ctrlPr>
                                        <a:rPr lang="en-US" altLang="zh-CN" sz="2000" b="0" i="1" smtClean="0">
                                          <a:latin typeface="Cambria Math" panose="02040503050406030204" pitchFamily="18" charset="0"/>
                                          <a:ea typeface="黑体" panose="02010609060101010101" pitchFamily="49" charset="-122"/>
                                        </a:rPr>
                                      </m:ctrlPr>
                                    </m:sSubPr>
                                    <m:e>
                                      <m:r>
                                        <m:rPr>
                                          <m:sty m:val="p"/>
                                        </m:rPr>
                                        <a:rPr lang="el-GR" altLang="zh-CN" sz="2000" b="0" i="1" smtClean="0">
                                          <a:latin typeface="Cambria Math" panose="02040503050406030204" pitchFamily="18" charset="0"/>
                                          <a:ea typeface="Cambria Math" panose="02040503050406030204" pitchFamily="18" charset="0"/>
                                        </a:rPr>
                                        <m:t>Ω</m:t>
                                      </m:r>
                                    </m:e>
                                    <m:sub>
                                      <m:r>
                                        <a:rPr lang="en-US" altLang="zh-CN" sz="2000" b="0" i="1" smtClean="0">
                                          <a:latin typeface="Cambria Math" panose="02040503050406030204" pitchFamily="18" charset="0"/>
                                          <a:ea typeface="黑体" panose="02010609060101010101" pitchFamily="49" charset="-122"/>
                                        </a:rPr>
                                        <m:t>𝑏</m:t>
                                      </m:r>
                                    </m:sub>
                                  </m:sSub>
                                </m:num>
                                <m:den>
                                  <m:r>
                                    <a:rPr lang="en-US" altLang="zh-CN" sz="2000" b="0" i="1" smtClean="0">
                                      <a:latin typeface="Cambria Math" panose="02040503050406030204" pitchFamily="18" charset="0"/>
                                      <a:ea typeface="黑体" panose="02010609060101010101" pitchFamily="49" charset="-122"/>
                                    </a:rPr>
                                    <m:t>4</m:t>
                                  </m:r>
                                  <m:sSub>
                                    <m:sSubPr>
                                      <m:ctrlPr>
                                        <a:rPr lang="en-US" altLang="zh-CN" sz="2000" i="1">
                                          <a:latin typeface="Cambria Math" panose="02040503050406030204" pitchFamily="18" charset="0"/>
                                          <a:ea typeface="黑体" panose="02010609060101010101" pitchFamily="49" charset="-122"/>
                                        </a:rPr>
                                      </m:ctrlPr>
                                    </m:sSubPr>
                                    <m:e>
                                      <m:r>
                                        <m:rPr>
                                          <m:sty m:val="p"/>
                                        </m:rPr>
                                        <a:rPr lang="el-GR" altLang="zh-CN" sz="2000" i="1">
                                          <a:latin typeface="Cambria Math" panose="02040503050406030204" pitchFamily="18" charset="0"/>
                                          <a:ea typeface="Cambria Math" panose="02040503050406030204" pitchFamily="18" charset="0"/>
                                        </a:rPr>
                                        <m:t>Ω</m:t>
                                      </m:r>
                                    </m:e>
                                    <m:sub>
                                      <m:r>
                                        <a:rPr lang="zh-CN" altLang="en-US" sz="2000" i="1" smtClean="0">
                                          <a:latin typeface="Cambria Math" panose="02040503050406030204" pitchFamily="18" charset="0"/>
                                          <a:ea typeface="黑体" panose="02010609060101010101" pitchFamily="49" charset="-122"/>
                                        </a:rPr>
                                        <m:t>𝛾</m:t>
                                      </m:r>
                                    </m:sub>
                                  </m:sSub>
                                </m:den>
                              </m:f>
                            </m:e>
                          </m:d>
                          <m:r>
                            <a:rPr lang="en-US" altLang="zh-CN" sz="2000" b="0" i="1" smtClean="0">
                              <a:latin typeface="Cambria Math" panose="02040503050406030204" pitchFamily="18" charset="0"/>
                              <a:ea typeface="黑体" panose="02010609060101010101" pitchFamily="49" charset="-122"/>
                            </a:rPr>
                            <m:t>𝑎</m:t>
                          </m:r>
                        </m:den>
                      </m:f>
                    </m:oMath>
                  </m:oMathPara>
                </a14:m>
                <a:endParaRPr lang="en-US" altLang="zh-CN" sz="2000" dirty="0" smtClean="0"/>
              </a:p>
              <a:p>
                <a:endParaRPr lang="en-US" altLang="zh-CN" sz="2000" b="1" dirty="0" smtClean="0"/>
              </a:p>
              <a:p>
                <a:r>
                  <a:rPr lang="zh-CN" altLang="en-US" sz="2000" b="1" dirty="0" smtClean="0"/>
                  <a:t>而 传播距离</a:t>
                </a:r>
                <a:r>
                  <a:rPr lang="en-US" altLang="zh-CN" sz="2000" b="1" dirty="0" smtClean="0"/>
                  <a:t>=</a:t>
                </a:r>
                <a:r>
                  <a:rPr lang="zh-CN" altLang="en-US" sz="2000" b="1" dirty="0" smtClean="0"/>
                  <a:t>速度 * 时间。由此我们得到某一时刻声学视界的大小为</a:t>
                </a:r>
                <a:endParaRPr lang="zh-CN" altLang="en-US" sz="2000" b="1" dirty="0"/>
              </a:p>
            </p:txBody>
          </p:sp>
        </mc:Choice>
        <mc:Fallback xmlns="">
          <p:sp>
            <p:nvSpPr>
              <p:cNvPr id="5" name="矩形 4"/>
              <p:cNvSpPr>
                <a:spLocks noRot="1" noChangeAspect="1" noMove="1" noResize="1" noEditPoints="1" noAdjustHandles="1" noChangeArrowheads="1" noChangeShapeType="1" noTextEdit="1"/>
              </p:cNvSpPr>
              <p:nvPr/>
            </p:nvSpPr>
            <p:spPr>
              <a:xfrm>
                <a:off x="1942768" y="1233485"/>
                <a:ext cx="8776762" cy="2673039"/>
              </a:xfrm>
              <a:prstGeom prst="rect">
                <a:avLst/>
              </a:prstGeom>
              <a:blipFill>
                <a:blip r:embed="rId4"/>
                <a:stretch>
                  <a:fillRect l="-764" t="-1139" b="-2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3007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7285" y="1389185"/>
            <a:ext cx="9144000" cy="3466002"/>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Chapter 4. CMB</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宇宙微波背景辐射</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02617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8739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Fundamental Mode (</a:t>
            </a:r>
            <a:r>
              <a:rPr lang="zh-CN" altLang="en-US" b="1" dirty="0" smtClean="0">
                <a:latin typeface="华文宋体" panose="02010600040101010101" pitchFamily="2" charset="-122"/>
                <a:ea typeface="华文宋体" panose="02010600040101010101" pitchFamily="2" charset="-122"/>
              </a:rPr>
              <a:t>基准音</a:t>
            </a:r>
            <a:r>
              <a:rPr lang="en-US" altLang="zh-CN" b="1" dirty="0" smtClean="0">
                <a:latin typeface="华文宋体" panose="02010600040101010101" pitchFamily="2" charset="-122"/>
                <a:ea typeface="华文宋体" panose="02010600040101010101" pitchFamily="2" charset="-122"/>
              </a:rPr>
              <a:t>), </a:t>
            </a:r>
            <a:r>
              <a:rPr lang="en-US" altLang="zh-CN" b="1" dirty="0" err="1" smtClean="0">
                <a:latin typeface="华文宋体" panose="02010600040101010101" pitchFamily="2" charset="-122"/>
                <a:ea typeface="华文宋体" panose="02010600040101010101" pitchFamily="2" charset="-122"/>
              </a:rPr>
              <a:t>Overtune</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（辅音）</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172443" y="5971709"/>
            <a:ext cx="472481" cy="449619"/>
          </a:xfrm>
          <a:prstGeom prst="rect">
            <a:avLst/>
          </a:prstGeom>
        </p:spPr>
      </p:pic>
      <p:pic>
        <p:nvPicPr>
          <p:cNvPr id="7" name="Picture 5" descr="overt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624" y="1232724"/>
            <a:ext cx="4209918" cy="44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8" name="Picture 4" descr="fundamen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948" y="1231396"/>
            <a:ext cx="4232502" cy="449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 name="矩形 2"/>
          <p:cNvSpPr/>
          <p:nvPr/>
        </p:nvSpPr>
        <p:spPr>
          <a:xfrm>
            <a:off x="1397578" y="6051996"/>
            <a:ext cx="2954655" cy="646331"/>
          </a:xfrm>
          <a:prstGeom prst="rect">
            <a:avLst/>
          </a:prstGeom>
        </p:spPr>
        <p:txBody>
          <a:bodyPr wrap="none">
            <a:spAutoFit/>
          </a:bodyPr>
          <a:lstStyle/>
          <a:p>
            <a:r>
              <a:rPr lang="zh-CN" altLang="en-US" dirty="0" smtClean="0"/>
              <a:t>波长 </a:t>
            </a:r>
            <a:r>
              <a:rPr lang="en-US" altLang="zh-CN" dirty="0" smtClean="0"/>
              <a:t>= </a:t>
            </a:r>
            <a:r>
              <a:rPr lang="zh-CN" altLang="en-US" dirty="0" smtClean="0"/>
              <a:t>声学视界</a:t>
            </a:r>
            <a:endParaRPr lang="en-US" altLang="zh-CN" dirty="0" smtClean="0"/>
          </a:p>
          <a:p>
            <a:r>
              <a:rPr lang="zh-CN" altLang="en-US" dirty="0" smtClean="0"/>
              <a:t>光子脱耦时恰好震荡到极值</a:t>
            </a:r>
            <a:endParaRPr lang="zh-CN" altLang="en-US" dirty="0"/>
          </a:p>
        </p:txBody>
      </p:sp>
      <p:sp>
        <p:nvSpPr>
          <p:cNvPr id="9" name="矩形 8"/>
          <p:cNvSpPr/>
          <p:nvPr/>
        </p:nvSpPr>
        <p:spPr>
          <a:xfrm>
            <a:off x="7075288" y="5971709"/>
            <a:ext cx="3233578" cy="646331"/>
          </a:xfrm>
          <a:prstGeom prst="rect">
            <a:avLst/>
          </a:prstGeom>
        </p:spPr>
        <p:txBody>
          <a:bodyPr wrap="none">
            <a:spAutoFit/>
          </a:bodyPr>
          <a:lstStyle/>
          <a:p>
            <a:r>
              <a:rPr lang="zh-CN" altLang="en-US" dirty="0" smtClean="0"/>
              <a:t>波长 </a:t>
            </a:r>
            <a:r>
              <a:rPr lang="en-US" altLang="zh-CN" dirty="0" smtClean="0"/>
              <a:t>= </a:t>
            </a:r>
            <a:r>
              <a:rPr lang="zh-CN" altLang="en-US" dirty="0" smtClean="0"/>
              <a:t>声学视界的整数分之一</a:t>
            </a:r>
            <a:endParaRPr lang="en-US" altLang="zh-CN" dirty="0" smtClean="0"/>
          </a:p>
          <a:p>
            <a:r>
              <a:rPr lang="zh-CN" altLang="en-US" dirty="0"/>
              <a:t>光子脱耦时</a:t>
            </a:r>
            <a:r>
              <a:rPr lang="zh-CN" altLang="en-US" dirty="0" smtClean="0"/>
              <a:t>恰好也震荡</a:t>
            </a:r>
            <a:r>
              <a:rPr lang="zh-CN" altLang="en-US" dirty="0"/>
              <a:t>到</a:t>
            </a:r>
            <a:r>
              <a:rPr lang="zh-CN" altLang="en-US" dirty="0" smtClean="0"/>
              <a:t>极值</a:t>
            </a:r>
            <a:endParaRPr lang="zh-CN" altLang="en-US" dirty="0"/>
          </a:p>
        </p:txBody>
      </p:sp>
    </p:spTree>
    <p:extLst>
      <p:ext uri="{BB962C8B-B14F-4D97-AF65-F5344CB8AC3E}">
        <p14:creationId xmlns:p14="http://schemas.microsoft.com/office/powerpoint/2010/main" val="82323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9943288" cy="4524315"/>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上图，蓝色表示较高温度，红色表示较低温度。</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在 </a:t>
            </a: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某些区域，声学震荡导致气体压缩，产生局域的热斑；反之，某些区域因声学震荡而膨胀，导致局域冷斑。</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p:txBody>
      </p:sp>
      <p:pic>
        <p:nvPicPr>
          <p:cNvPr id="5" name="Picture 4" descr="hotco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181" y="365125"/>
            <a:ext cx="853440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32431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m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732" y="837830"/>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6" name="矩形 5"/>
          <p:cNvSpPr/>
          <p:nvPr/>
        </p:nvSpPr>
        <p:spPr>
          <a:xfrm>
            <a:off x="924128" y="1507186"/>
            <a:ext cx="9943288" cy="4524315"/>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声波的传播速度一定，因此声学震荡的周期正比于尺度。</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下图震荡的尺度为上图的一半。因此周期也是上图一半，频率为两倍。</a:t>
            </a:r>
            <a:endParaRPr lang="en-US" altLang="zh-CN"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030412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ppt_x"/>
                                          </p:val>
                                        </p:tav>
                                        <p:tav tm="100000">
                                          <p:val>
                                            <p:strVal val="#ppt_x"/>
                                          </p:val>
                                        </p:tav>
                                      </p:tavLst>
                                    </p:anim>
                                    <p:anim calcmode="lin" valueType="num">
                                      <p:cBhvr additive="base">
                                        <p:cTn id="8" dur="500" fill="hold"/>
                                        <p:tgtEl>
                                          <p:spTgt spid="35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6306" y="573330"/>
            <a:ext cx="10924161" cy="6001643"/>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光子脱耦后，震荡结束。此时恰好处在极大（最大压缩或最大扩张）的模式具有较大的温度涨落。</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因此，</a:t>
            </a:r>
            <a:r>
              <a:rPr lang="zh-CN" altLang="en-US" sz="2400" b="1" dirty="0" smtClean="0">
                <a:latin typeface="黑体" panose="02010609060101010101" pitchFamily="49" charset="-122"/>
                <a:ea typeface="黑体" panose="02010609060101010101" pitchFamily="49" charset="-122"/>
              </a:rPr>
              <a:t>重子声学震荡在 </a:t>
            </a:r>
            <a:r>
              <a:rPr lang="en-US" altLang="zh-CN" sz="2400" b="1" dirty="0" smtClean="0">
                <a:latin typeface="黑体" panose="02010609060101010101" pitchFamily="49" charset="-122"/>
                <a:ea typeface="黑体" panose="02010609060101010101" pitchFamily="49" charset="-122"/>
              </a:rPr>
              <a:t>CMB </a:t>
            </a:r>
            <a:r>
              <a:rPr lang="zh-CN" altLang="en-US" sz="2400" b="1" dirty="0" smtClean="0">
                <a:latin typeface="黑体" panose="02010609060101010101" pitchFamily="49" charset="-122"/>
                <a:ea typeface="黑体" panose="02010609060101010101" pitchFamily="49" charset="-122"/>
              </a:rPr>
              <a:t>温度图上留下特定尺度的较大的温度涨落。这些尺度为：声学视界，或声学视界的整数分之一。因为这些尺度的模式恰好震荡到极值。</a:t>
            </a:r>
            <a:endParaRPr lang="en-US" altLang="zh-CN" sz="2400" b="1"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b="1"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b="1" dirty="0" smtClean="0">
                <a:latin typeface="黑体" panose="02010609060101010101" pitchFamily="49" charset="-122"/>
                <a:ea typeface="黑体" panose="02010609060101010101" pitchFamily="49" charset="-122"/>
              </a:rPr>
              <a:t>声学</a:t>
            </a:r>
            <a:r>
              <a:rPr lang="zh-CN" altLang="en-US" sz="2400" b="1" dirty="0">
                <a:latin typeface="黑体" panose="02010609060101010101" pitchFamily="49" charset="-122"/>
                <a:ea typeface="黑体" panose="02010609060101010101" pitchFamily="49" charset="-122"/>
              </a:rPr>
              <a:t>峰的</a:t>
            </a:r>
            <a:r>
              <a:rPr lang="zh-CN" altLang="en-US" sz="2400" b="1" dirty="0" smtClean="0">
                <a:latin typeface="黑体" panose="02010609060101010101" pitchFamily="49" charset="-122"/>
                <a:ea typeface="黑体" panose="02010609060101010101" pitchFamily="49" charset="-122"/>
              </a:rPr>
              <a:t>位置、高度对很多物理参数敏感，可从中提取丰富的宇宙学信息。</a:t>
            </a:r>
            <a:endParaRPr lang="en-US" altLang="zh-CN" sz="2400" b="1" dirty="0">
              <a:latin typeface="黑体" panose="02010609060101010101" pitchFamily="49" charset="-122"/>
              <a:ea typeface="黑体" panose="02010609060101010101" pitchFamily="49" charset="-122"/>
            </a:endParaRPr>
          </a:p>
        </p:txBody>
      </p:sp>
      <p:pic>
        <p:nvPicPr>
          <p:cNvPr id="4" name="Picture 4" descr="extr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436" y="457199"/>
            <a:ext cx="6819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52795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4.3 </a:t>
            </a:r>
            <a:r>
              <a:rPr lang="zh-CN" altLang="en-US" b="1" dirty="0" smtClean="0">
                <a:latin typeface="华文宋体" panose="02010600040101010101" pitchFamily="2" charset="-122"/>
                <a:ea typeface="华文宋体" panose="02010600040101010101" pitchFamily="2" charset="-122"/>
              </a:rPr>
              <a:t>重子声学震荡与</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角功率谱</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918716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球谐函数（</a:t>
            </a:r>
            <a:r>
              <a:rPr lang="en-US" altLang="zh-CN" b="1" dirty="0" smtClean="0">
                <a:latin typeface="华文宋体" panose="02010600040101010101" pitchFamily="2" charset="-122"/>
                <a:ea typeface="华文宋体" panose="02010600040101010101" pitchFamily="2" charset="-122"/>
              </a:rPr>
              <a:t>Spherical Harmonics</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9299641" cy="4893647"/>
          </a:xfrm>
          <a:prstGeom prst="rect">
            <a:avLst/>
          </a:prstGeom>
        </p:spPr>
        <p:txBody>
          <a:bodyPr wrap="square">
            <a:spAutoFit/>
          </a:bodyPr>
          <a:lstStyle/>
          <a:p>
            <a:r>
              <a:rPr lang="zh-CN" altLang="en-US" sz="2400" b="1" dirty="0" smtClean="0">
                <a:latin typeface="华文宋体" panose="02010600040101010101" pitchFamily="2" charset="-122"/>
                <a:ea typeface="华文宋体" panose="02010600040101010101" pitchFamily="2" charset="-122"/>
              </a:rPr>
              <a:t>刻画 </a:t>
            </a:r>
            <a:r>
              <a:rPr lang="en-US" altLang="zh-CN" sz="2400" b="1" dirty="0" smtClean="0">
                <a:latin typeface="华文宋体" panose="02010600040101010101" pitchFamily="2" charset="-122"/>
                <a:ea typeface="华文宋体" panose="02010600040101010101" pitchFamily="2" charset="-122"/>
              </a:rPr>
              <a:t>2 </a:t>
            </a:r>
            <a:r>
              <a:rPr lang="zh-CN" altLang="en-US" sz="2400" b="1" dirty="0" smtClean="0">
                <a:latin typeface="华文宋体" panose="02010600040101010101" pitchFamily="2" charset="-122"/>
                <a:ea typeface="华文宋体" panose="02010600040101010101" pitchFamily="2" charset="-122"/>
              </a:rPr>
              <a:t>维球面上</a:t>
            </a:r>
            <a:r>
              <a:rPr lang="zh-CN" altLang="en-US" sz="2400" b="1" dirty="0">
                <a:latin typeface="华文宋体" panose="02010600040101010101" pitchFamily="2" charset="-122"/>
                <a:ea typeface="华文宋体" panose="02010600040101010101" pitchFamily="2" charset="-122"/>
              </a:rPr>
              <a:t>某个</a:t>
            </a:r>
            <a:r>
              <a:rPr lang="zh-CN" altLang="en-US" sz="2400" b="1" dirty="0" smtClean="0">
                <a:latin typeface="华文宋体" panose="02010600040101010101" pitchFamily="2" charset="-122"/>
                <a:ea typeface="华文宋体" panose="02010600040101010101" pitchFamily="2" charset="-122"/>
              </a:rPr>
              <a:t>物理量的统计特性，通常采用球</a:t>
            </a:r>
            <a:r>
              <a:rPr lang="zh-CN" altLang="en-US" sz="2400" b="1" dirty="0">
                <a:latin typeface="华文宋体" panose="02010600040101010101" pitchFamily="2" charset="-122"/>
                <a:ea typeface="华文宋体" panose="02010600040101010101" pitchFamily="2" charset="-122"/>
              </a:rPr>
              <a:t>谐函数</a:t>
            </a:r>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 l</a:t>
            </a:r>
            <a:r>
              <a:rPr lang="en-US" altLang="zh-CN" sz="2400"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被成为多极矩（</a:t>
            </a:r>
            <a:r>
              <a:rPr lang="en-US" altLang="zh-CN" sz="2400" b="1" dirty="0" smtClean="0">
                <a:latin typeface="华文宋体" panose="02010600040101010101" pitchFamily="2" charset="-122"/>
                <a:ea typeface="华文宋体" panose="02010600040101010101" pitchFamily="2" charset="-122"/>
              </a:rPr>
              <a:t>multipole</a:t>
            </a:r>
            <a:r>
              <a:rPr lang="zh-CN" altLang="en-US" sz="2400" b="1" dirty="0" smtClean="0">
                <a:latin typeface="华文宋体" panose="02010600040101010101" pitchFamily="2" charset="-122"/>
                <a:ea typeface="华文宋体" panose="02010600040101010101" pitchFamily="2" charset="-122"/>
              </a:rPr>
              <a:t>），粗略对应球面上的某个张角</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en-US" altLang="zh-CN" sz="2400"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zh-CN" altLang="en-US" sz="2400" b="1" dirty="0" smtClean="0">
                <a:latin typeface="华文宋体" panose="02010600040101010101" pitchFamily="2" charset="-122"/>
                <a:ea typeface="华文宋体" panose="02010600040101010101" pitchFamily="2" charset="-122"/>
              </a:rPr>
              <a:t>越大，尺度越小，展开越高阶，结构越微细。</a:t>
            </a: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172443" y="5971709"/>
            <a:ext cx="472481" cy="449619"/>
          </a:xfrm>
          <a:prstGeom prst="rect">
            <a:avLst/>
          </a:prstGeom>
        </p:spPr>
      </p:pic>
      <p:pic>
        <p:nvPicPr>
          <p:cNvPr id="9" name="图片 8"/>
          <p:cNvPicPr>
            <a:picLocks noChangeAspect="1"/>
          </p:cNvPicPr>
          <p:nvPr/>
        </p:nvPicPr>
        <p:blipFill>
          <a:blip r:embed="rId3"/>
          <a:stretch>
            <a:fillRect/>
          </a:stretch>
        </p:blipFill>
        <p:spPr>
          <a:xfrm>
            <a:off x="1866767" y="2189218"/>
            <a:ext cx="4739275" cy="1011981"/>
          </a:xfrm>
          <a:prstGeom prst="rect">
            <a:avLst/>
          </a:prstGeom>
        </p:spPr>
      </p:pic>
      <p:pic>
        <p:nvPicPr>
          <p:cNvPr id="12" name="图片 11"/>
          <p:cNvPicPr>
            <a:picLocks noChangeAspect="1"/>
          </p:cNvPicPr>
          <p:nvPr/>
        </p:nvPicPr>
        <p:blipFill>
          <a:blip r:embed="rId4"/>
          <a:stretch>
            <a:fillRect/>
          </a:stretch>
        </p:blipFill>
        <p:spPr>
          <a:xfrm>
            <a:off x="2850991" y="3351067"/>
            <a:ext cx="5991724" cy="521019"/>
          </a:xfrm>
          <a:prstGeom prst="rect">
            <a:avLst/>
          </a:prstGeom>
        </p:spPr>
      </p:pic>
      <p:pic>
        <p:nvPicPr>
          <p:cNvPr id="13" name="图片 12"/>
          <p:cNvPicPr>
            <a:picLocks noChangeAspect="1"/>
          </p:cNvPicPr>
          <p:nvPr/>
        </p:nvPicPr>
        <p:blipFill>
          <a:blip r:embed="rId5"/>
          <a:stretch>
            <a:fillRect/>
          </a:stretch>
        </p:blipFill>
        <p:spPr>
          <a:xfrm>
            <a:off x="2850991" y="4039624"/>
            <a:ext cx="4118061" cy="450883"/>
          </a:xfrm>
          <a:prstGeom prst="rect">
            <a:avLst/>
          </a:prstGeom>
        </p:spPr>
      </p:pic>
      <p:pic>
        <p:nvPicPr>
          <p:cNvPr id="14" name="图片 13"/>
          <p:cNvPicPr>
            <a:picLocks noChangeAspect="1"/>
          </p:cNvPicPr>
          <p:nvPr/>
        </p:nvPicPr>
        <p:blipFill>
          <a:blip r:embed="rId6"/>
          <a:stretch>
            <a:fillRect/>
          </a:stretch>
        </p:blipFill>
        <p:spPr>
          <a:xfrm>
            <a:off x="2041866" y="5432200"/>
            <a:ext cx="1052059" cy="370725"/>
          </a:xfrm>
          <a:prstGeom prst="rect">
            <a:avLst/>
          </a:prstGeom>
        </p:spPr>
      </p:pic>
    </p:spTree>
    <p:extLst>
      <p:ext uri="{BB962C8B-B14F-4D97-AF65-F5344CB8AC3E}">
        <p14:creationId xmlns:p14="http://schemas.microsoft.com/office/powerpoint/2010/main" val="25265478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球谐函数（</a:t>
            </a:r>
            <a:r>
              <a:rPr lang="en-US" altLang="zh-CN" b="1" dirty="0" smtClean="0">
                <a:latin typeface="华文宋体" panose="02010600040101010101" pitchFamily="2" charset="-122"/>
                <a:ea typeface="华文宋体" panose="02010600040101010101" pitchFamily="2" charset="-122"/>
              </a:rPr>
              <a:t>Spherical Harmonics</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172443" y="5971709"/>
            <a:ext cx="472481" cy="44961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26" y="1554572"/>
            <a:ext cx="4238625" cy="4238625"/>
          </a:xfrm>
          <a:prstGeom prst="rect">
            <a:avLst/>
          </a:prstGeom>
        </p:spPr>
      </p:pic>
      <p:sp>
        <p:nvSpPr>
          <p:cNvPr id="5" name="矩形 4"/>
          <p:cNvSpPr/>
          <p:nvPr/>
        </p:nvSpPr>
        <p:spPr>
          <a:xfrm>
            <a:off x="644924" y="1690688"/>
            <a:ext cx="750526"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0</a:t>
            </a:r>
            <a:r>
              <a:rPr lang="en-US" altLang="zh-CN" dirty="0" smtClean="0">
                <a:latin typeface="华文宋体" panose="02010600040101010101" pitchFamily="2" charset="-122"/>
                <a:ea typeface="华文宋体" panose="02010600040101010101" pitchFamily="2" charset="-122"/>
              </a:rPr>
              <a:t> </a:t>
            </a:r>
            <a:endParaRPr lang="zh-CN" altLang="en-US" dirty="0"/>
          </a:p>
        </p:txBody>
      </p:sp>
      <p:sp>
        <p:nvSpPr>
          <p:cNvPr id="11" name="矩形 10"/>
          <p:cNvSpPr/>
          <p:nvPr/>
        </p:nvSpPr>
        <p:spPr>
          <a:xfrm>
            <a:off x="641683" y="2592117"/>
            <a:ext cx="750526"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1</a:t>
            </a:r>
            <a:r>
              <a:rPr lang="en-US" altLang="zh-CN" dirty="0" smtClean="0">
                <a:latin typeface="华文宋体" panose="02010600040101010101" pitchFamily="2" charset="-122"/>
                <a:ea typeface="华文宋体" panose="02010600040101010101" pitchFamily="2" charset="-122"/>
              </a:rPr>
              <a:t> </a:t>
            </a:r>
            <a:endParaRPr lang="zh-CN" altLang="en-US" dirty="0"/>
          </a:p>
        </p:txBody>
      </p:sp>
      <p:sp>
        <p:nvSpPr>
          <p:cNvPr id="15" name="矩形 14"/>
          <p:cNvSpPr/>
          <p:nvPr/>
        </p:nvSpPr>
        <p:spPr>
          <a:xfrm>
            <a:off x="641680" y="3535700"/>
            <a:ext cx="750526"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2</a:t>
            </a:r>
            <a:r>
              <a:rPr lang="en-US" altLang="zh-CN" dirty="0" smtClean="0">
                <a:latin typeface="华文宋体" panose="02010600040101010101" pitchFamily="2" charset="-122"/>
                <a:ea typeface="华文宋体" panose="02010600040101010101" pitchFamily="2" charset="-122"/>
              </a:rPr>
              <a:t> </a:t>
            </a:r>
            <a:endParaRPr lang="zh-CN" altLang="en-US" dirty="0"/>
          </a:p>
        </p:txBody>
      </p:sp>
      <p:sp>
        <p:nvSpPr>
          <p:cNvPr id="16" name="矩形 15"/>
          <p:cNvSpPr/>
          <p:nvPr/>
        </p:nvSpPr>
        <p:spPr>
          <a:xfrm>
            <a:off x="638439" y="4437129"/>
            <a:ext cx="750526"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3</a:t>
            </a:r>
            <a:r>
              <a:rPr lang="en-US" altLang="zh-CN" dirty="0" smtClean="0">
                <a:latin typeface="华文宋体" panose="02010600040101010101" pitchFamily="2" charset="-122"/>
                <a:ea typeface="华文宋体" panose="02010600040101010101" pitchFamily="2" charset="-122"/>
              </a:rPr>
              <a:t> </a:t>
            </a:r>
            <a:endParaRPr lang="zh-CN" altLang="en-US" dirty="0"/>
          </a:p>
        </p:txBody>
      </p:sp>
      <p:sp>
        <p:nvSpPr>
          <p:cNvPr id="17" name="矩形 16"/>
          <p:cNvSpPr/>
          <p:nvPr/>
        </p:nvSpPr>
        <p:spPr>
          <a:xfrm>
            <a:off x="635195" y="5202378"/>
            <a:ext cx="667170"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4</a:t>
            </a:r>
            <a:endParaRPr lang="zh-CN" altLang="en-US" dirty="0"/>
          </a:p>
        </p:txBody>
      </p:sp>
      <p:sp>
        <p:nvSpPr>
          <p:cNvPr id="18" name="矩形 17"/>
          <p:cNvSpPr/>
          <p:nvPr/>
        </p:nvSpPr>
        <p:spPr>
          <a:xfrm>
            <a:off x="1588726" y="5960054"/>
            <a:ext cx="769763"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m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0</a:t>
            </a:r>
            <a:endParaRPr lang="zh-CN" altLang="en-US" dirty="0"/>
          </a:p>
        </p:txBody>
      </p:sp>
      <p:sp>
        <p:nvSpPr>
          <p:cNvPr id="19" name="矩形 18"/>
          <p:cNvSpPr/>
          <p:nvPr/>
        </p:nvSpPr>
        <p:spPr>
          <a:xfrm>
            <a:off x="2358489" y="5960054"/>
            <a:ext cx="769763"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m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1</a:t>
            </a:r>
            <a:endParaRPr lang="zh-CN" altLang="en-US" dirty="0"/>
          </a:p>
        </p:txBody>
      </p:sp>
      <p:sp>
        <p:nvSpPr>
          <p:cNvPr id="20" name="矩形 19"/>
          <p:cNvSpPr/>
          <p:nvPr/>
        </p:nvSpPr>
        <p:spPr>
          <a:xfrm>
            <a:off x="3259326" y="5960054"/>
            <a:ext cx="769763"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m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2</a:t>
            </a:r>
            <a:endParaRPr lang="zh-CN" altLang="en-US" dirty="0"/>
          </a:p>
        </p:txBody>
      </p:sp>
      <p:sp>
        <p:nvSpPr>
          <p:cNvPr id="21" name="矩形 20"/>
          <p:cNvSpPr/>
          <p:nvPr/>
        </p:nvSpPr>
        <p:spPr>
          <a:xfrm>
            <a:off x="4142546" y="5960054"/>
            <a:ext cx="769763"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m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3</a:t>
            </a:r>
            <a:endParaRPr lang="zh-CN" altLang="en-US" dirty="0"/>
          </a:p>
        </p:txBody>
      </p:sp>
      <p:sp>
        <p:nvSpPr>
          <p:cNvPr id="22" name="矩形 21"/>
          <p:cNvSpPr/>
          <p:nvPr/>
        </p:nvSpPr>
        <p:spPr>
          <a:xfrm>
            <a:off x="5015879" y="5960054"/>
            <a:ext cx="769763" cy="369332"/>
          </a:xfrm>
          <a:prstGeom prst="rect">
            <a:avLst/>
          </a:prstGeom>
        </p:spPr>
        <p:txBody>
          <a:bodyPr wrap="none">
            <a:spAutoFit/>
          </a:bodyPr>
          <a:lstStyle/>
          <a:p>
            <a:r>
              <a:rPr lang="en-US" altLang="zh-CN" i="1"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i="1" dirty="0" smtClean="0">
                <a:latin typeface="Times New Roman" panose="02020603050405020304" pitchFamily="18" charset="0"/>
                <a:ea typeface="华文宋体" panose="02010600040101010101" pitchFamily="2" charset="-122"/>
                <a:cs typeface="Times New Roman" panose="02020603050405020304" pitchFamily="18" charset="0"/>
              </a:rPr>
              <a:t>m </a:t>
            </a:r>
            <a:r>
              <a:rPr lang="en-US" altLang="zh-CN" dirty="0" smtClean="0">
                <a:latin typeface="Times New Roman" panose="02020603050405020304" pitchFamily="18" charset="0"/>
                <a:ea typeface="华文宋体" panose="02010600040101010101" pitchFamily="2" charset="-122"/>
                <a:cs typeface="Times New Roman" panose="02020603050405020304" pitchFamily="18" charset="0"/>
              </a:rPr>
              <a:t>= 4</a:t>
            </a:r>
            <a:endParaRPr lang="zh-CN" altLang="en-US" dirty="0"/>
          </a:p>
        </p:txBody>
      </p:sp>
    </p:spTree>
    <p:extLst>
      <p:ext uri="{BB962C8B-B14F-4D97-AF65-F5344CB8AC3E}">
        <p14:creationId xmlns:p14="http://schemas.microsoft.com/office/powerpoint/2010/main" val="21593759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温度涨落的球谐函数展开</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24128" y="1507186"/>
            <a:ext cx="9299641" cy="4154984"/>
          </a:xfrm>
          <a:prstGeom prst="rect">
            <a:avLst/>
          </a:prstGeom>
        </p:spPr>
        <p:txBody>
          <a:bodyPr wrap="square">
            <a:spAutoFit/>
          </a:bodyPr>
          <a:lstStyle/>
          <a:p>
            <a:r>
              <a:rPr lang="zh-CN" altLang="en-US" sz="2400" b="1" dirty="0" smtClean="0">
                <a:latin typeface="华文宋体" panose="02010600040101010101" pitchFamily="2" charset="-122"/>
                <a:ea typeface="华文宋体" panose="02010600040101010101" pitchFamily="2" charset="-122"/>
              </a:rPr>
              <a:t>定义微扰量描述温度各项异性的涨落</a:t>
            </a:r>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按照球谐函数展开，有</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 </a:t>
            </a:r>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zh-CN" altLang="en-US" sz="2400" b="1" dirty="0" smtClean="0">
                <a:latin typeface="Times New Roman" panose="02020603050405020304" pitchFamily="18" charset="0"/>
                <a:ea typeface="华文宋体" panose="02010600040101010101" pitchFamily="2" charset="-122"/>
                <a:cs typeface="Times New Roman" panose="02020603050405020304" pitchFamily="18" charset="0"/>
              </a:rPr>
              <a:t>阶</a:t>
            </a:r>
            <a:r>
              <a:rPr lang="zh-CN" altLang="en-US" sz="2400" b="1" dirty="0" smtClean="0">
                <a:latin typeface="华文宋体" panose="02010600040101010101" pitchFamily="2" charset="-122"/>
                <a:ea typeface="华文宋体" panose="02010600040101010101" pitchFamily="2" charset="-122"/>
              </a:rPr>
              <a:t>展开系数的方差描述了该尺度下温度涨落的大小，记为</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172443" y="5971709"/>
            <a:ext cx="472481" cy="449619"/>
          </a:xfrm>
          <a:prstGeom prst="rect">
            <a:avLst/>
          </a:prstGeom>
        </p:spPr>
      </p:pic>
      <p:pic>
        <p:nvPicPr>
          <p:cNvPr id="7" name="图片 6"/>
          <p:cNvPicPr>
            <a:picLocks noChangeAspect="1"/>
          </p:cNvPicPr>
          <p:nvPr/>
        </p:nvPicPr>
        <p:blipFill>
          <a:blip r:embed="rId3"/>
          <a:stretch>
            <a:fillRect/>
          </a:stretch>
        </p:blipFill>
        <p:spPr>
          <a:xfrm>
            <a:off x="4145992" y="2246986"/>
            <a:ext cx="1442677" cy="443900"/>
          </a:xfrm>
          <a:prstGeom prst="rect">
            <a:avLst/>
          </a:prstGeom>
        </p:spPr>
      </p:pic>
      <p:pic>
        <p:nvPicPr>
          <p:cNvPr id="8" name="图片 7"/>
          <p:cNvPicPr>
            <a:picLocks noChangeAspect="1"/>
          </p:cNvPicPr>
          <p:nvPr/>
        </p:nvPicPr>
        <p:blipFill>
          <a:blip r:embed="rId4"/>
          <a:stretch>
            <a:fillRect/>
          </a:stretch>
        </p:blipFill>
        <p:spPr>
          <a:xfrm>
            <a:off x="1727698" y="2174093"/>
            <a:ext cx="2252794" cy="577070"/>
          </a:xfrm>
          <a:prstGeom prst="rect">
            <a:avLst/>
          </a:prstGeom>
        </p:spPr>
      </p:pic>
      <p:pic>
        <p:nvPicPr>
          <p:cNvPr id="15" name="图片 14"/>
          <p:cNvPicPr>
            <a:picLocks noChangeAspect="1"/>
          </p:cNvPicPr>
          <p:nvPr/>
        </p:nvPicPr>
        <p:blipFill>
          <a:blip r:embed="rId5"/>
          <a:stretch>
            <a:fillRect/>
          </a:stretch>
        </p:blipFill>
        <p:spPr>
          <a:xfrm>
            <a:off x="1915023" y="3480925"/>
            <a:ext cx="3950715" cy="1143044"/>
          </a:xfrm>
          <a:prstGeom prst="rect">
            <a:avLst/>
          </a:prstGeom>
        </p:spPr>
      </p:pic>
      <p:pic>
        <p:nvPicPr>
          <p:cNvPr id="16" name="图片 15"/>
          <p:cNvPicPr>
            <a:picLocks noChangeAspect="1"/>
          </p:cNvPicPr>
          <p:nvPr/>
        </p:nvPicPr>
        <p:blipFill>
          <a:blip r:embed="rId6"/>
          <a:stretch>
            <a:fillRect/>
          </a:stretch>
        </p:blipFill>
        <p:spPr>
          <a:xfrm>
            <a:off x="6246739" y="3469485"/>
            <a:ext cx="4649861" cy="998776"/>
          </a:xfrm>
          <a:prstGeom prst="rect">
            <a:avLst/>
          </a:prstGeom>
        </p:spPr>
      </p:pic>
      <p:pic>
        <p:nvPicPr>
          <p:cNvPr id="17" name="图片 16"/>
          <p:cNvPicPr>
            <a:picLocks noChangeAspect="1"/>
          </p:cNvPicPr>
          <p:nvPr/>
        </p:nvPicPr>
        <p:blipFill>
          <a:blip r:embed="rId7"/>
          <a:stretch>
            <a:fillRect/>
          </a:stretch>
        </p:blipFill>
        <p:spPr>
          <a:xfrm>
            <a:off x="2932055" y="5353665"/>
            <a:ext cx="5313228" cy="1206791"/>
          </a:xfrm>
          <a:prstGeom prst="rect">
            <a:avLst/>
          </a:prstGeom>
          <a:ln w="15875">
            <a:solidFill>
              <a:srgbClr val="C00000"/>
            </a:solidFill>
          </a:ln>
        </p:spPr>
      </p:pic>
    </p:spTree>
    <p:extLst>
      <p:ext uri="{BB962C8B-B14F-4D97-AF65-F5344CB8AC3E}">
        <p14:creationId xmlns:p14="http://schemas.microsoft.com/office/powerpoint/2010/main" val="21640066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20" y="943585"/>
            <a:ext cx="7168069" cy="5376052"/>
          </a:xfrm>
          <a:prstGeom prst="rect">
            <a:avLst/>
          </a:prstGeom>
        </p:spPr>
      </p:pic>
      <p:pic>
        <p:nvPicPr>
          <p:cNvPr id="3" name="图片 2"/>
          <p:cNvPicPr>
            <a:picLocks noChangeAspect="1"/>
          </p:cNvPicPr>
          <p:nvPr/>
        </p:nvPicPr>
        <p:blipFill>
          <a:blip r:embed="rId3"/>
          <a:stretch>
            <a:fillRect/>
          </a:stretch>
        </p:blipFill>
        <p:spPr>
          <a:xfrm>
            <a:off x="6382462" y="943585"/>
            <a:ext cx="1471409" cy="1400781"/>
          </a:xfrm>
          <a:prstGeom prst="rect">
            <a:avLst/>
          </a:prstGeom>
          <a:ln>
            <a:solidFill>
              <a:srgbClr val="C00000"/>
            </a:solidFill>
          </a:ln>
        </p:spPr>
      </p:pic>
      <mc:AlternateContent xmlns:mc="http://schemas.openxmlformats.org/markup-compatibility/2006" xmlns:a14="http://schemas.microsoft.com/office/drawing/2010/main">
        <mc:Choice Requires="a14">
          <p:sp>
            <p:nvSpPr>
              <p:cNvPr id="4" name="矩形 3"/>
              <p:cNvSpPr/>
              <p:nvPr/>
            </p:nvSpPr>
            <p:spPr>
              <a:xfrm>
                <a:off x="8628540" y="1430807"/>
                <a:ext cx="2954655" cy="4497898"/>
              </a:xfrm>
              <a:prstGeom prst="rect">
                <a:avLst/>
              </a:prstGeom>
            </p:spPr>
            <p:txBody>
              <a:bodyPr wrap="none">
                <a:spAutoFit/>
              </a:bodyPr>
              <a:lstStyle/>
              <a:p>
                <a:r>
                  <a:rPr lang="en-US" altLang="zh-CN" b="1" dirty="0" smtClean="0"/>
                  <a:t>WMAP</a:t>
                </a:r>
                <a:r>
                  <a:rPr lang="zh-CN" altLang="en-US" b="1" dirty="0" smtClean="0"/>
                  <a:t>等实验测得的温度</a:t>
                </a:r>
                <a:endParaRPr lang="en-US" altLang="zh-CN" b="1" dirty="0" smtClean="0"/>
              </a:p>
              <a:p>
                <a:r>
                  <a:rPr lang="zh-CN" altLang="en-US" b="1" dirty="0" smtClean="0"/>
                  <a:t>涨落角功率谱</a:t>
                </a:r>
                <a:r>
                  <a:rPr lang="zh-CN" altLang="en-US" b="1" dirty="0"/>
                  <a:t>。</a:t>
                </a:r>
                <a:endParaRPr lang="en-US" altLang="zh-CN" b="1" dirty="0" smtClean="0"/>
              </a:p>
              <a:p>
                <a:r>
                  <a:rPr lang="zh-CN" altLang="en-US" b="1" dirty="0" smtClean="0"/>
                  <a:t>（取自</a:t>
                </a:r>
                <a:r>
                  <a:rPr lang="en-US" altLang="zh-CN" b="1" dirty="0" smtClean="0"/>
                  <a:t>WMAP</a:t>
                </a:r>
                <a:r>
                  <a:rPr lang="zh-CN" altLang="en-US" b="1" dirty="0" smtClean="0"/>
                  <a:t>官方网站）</a:t>
                </a:r>
                <a:endParaRPr lang="en-US" altLang="zh-CN" b="1" dirty="0" smtClean="0"/>
              </a:p>
              <a:p>
                <a:endParaRPr lang="en-US" altLang="zh-CN" dirty="0"/>
              </a:p>
              <a:p>
                <a:r>
                  <a:rPr lang="zh-CN" altLang="en-US" b="1" dirty="0" smtClean="0"/>
                  <a:t>注意纵坐标通常取为：</a:t>
                </a:r>
                <a:endParaRPr lang="en-US" altLang="zh-CN" b="1" dirty="0" smtClean="0"/>
              </a:p>
              <a:p>
                <a:endParaRPr lang="en-US" altLang="zh-CN" dirty="0" smtClean="0"/>
              </a:p>
              <a:p>
                <a:pPr/>
                <a14:m>
                  <m:oMathPara xmlns:m="http://schemas.openxmlformats.org/officeDocument/2006/math">
                    <m:oMathParaPr>
                      <m:jc m:val="centerGroup"/>
                    </m:oMathParaPr>
                    <m:oMath xmlns:m="http://schemas.openxmlformats.org/officeDocument/2006/math">
                      <m:r>
                        <a:rPr lang="el-GR" altLang="zh-CN" b="1" i="1" smtClean="0">
                          <a:latin typeface="Cambria Math" panose="02040503050406030204" pitchFamily="18" charset="0"/>
                          <a:ea typeface="Cambria Math" panose="02040503050406030204" pitchFamily="18" charset="0"/>
                        </a:rPr>
                        <m:t>𝜟</m:t>
                      </m:r>
                      <m:sSup>
                        <m:sSupPr>
                          <m:ctrlPr>
                            <a:rPr lang="el-GR"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𝑻</m:t>
                          </m:r>
                        </m:e>
                        <m:sup>
                          <m:r>
                            <a:rPr lang="en-US" altLang="zh-CN" b="1" i="1" smtClean="0">
                              <a:latin typeface="Cambria Math" panose="02040503050406030204" pitchFamily="18" charset="0"/>
                              <a:ea typeface="Cambria Math" panose="02040503050406030204" pitchFamily="18" charset="0"/>
                            </a:rPr>
                            <m:t>𝟐</m:t>
                          </m:r>
                        </m:sup>
                      </m:s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𝒍</m:t>
                          </m:r>
                          <m:r>
                            <a:rPr lang="en-US" altLang="zh-CN" b="1" i="1" smtClean="0">
                              <a:latin typeface="Cambria Math" panose="02040503050406030204" pitchFamily="18" charset="0"/>
                            </a:rPr>
                            <m:t>(</m:t>
                          </m:r>
                          <m:r>
                            <a:rPr lang="en-US" altLang="zh-CN" b="1" i="1" smtClean="0">
                              <a:latin typeface="Cambria Math" panose="02040503050406030204" pitchFamily="18" charset="0"/>
                            </a:rPr>
                            <m:t>𝒍</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den>
                      </m:f>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 </m:t>
                          </m:r>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𝒍</m:t>
                          </m:r>
                        </m:sub>
                      </m:sSub>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 </m:t>
                          </m:r>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𝑪𝑴𝑩</m:t>
                          </m:r>
                        </m:sub>
                        <m:sup>
                          <m:r>
                            <a:rPr lang="en-US" altLang="zh-CN" b="1" i="1" smtClean="0">
                              <a:latin typeface="Cambria Math" panose="02040503050406030204" pitchFamily="18" charset="0"/>
                            </a:rPr>
                            <m:t>𝟐</m:t>
                          </m:r>
                        </m:sup>
                      </m:sSubSup>
                    </m:oMath>
                  </m:oMathPara>
                </a14:m>
                <a:endParaRPr lang="en-US" altLang="zh-CN" b="1" dirty="0"/>
              </a:p>
              <a:p>
                <a:endParaRPr lang="en-US" altLang="zh-CN" dirty="0" smtClean="0"/>
              </a:p>
              <a:p>
                <a:endParaRPr lang="en-US" altLang="zh-CN" dirty="0"/>
              </a:p>
              <a:p>
                <a:r>
                  <a:rPr lang="zh-CN" altLang="en-US" b="1" dirty="0" smtClean="0"/>
                  <a:t>物质比例为 </a:t>
                </a:r>
                <a:r>
                  <a:rPr lang="en-US" altLang="zh-CN" b="1" dirty="0" smtClean="0"/>
                  <a:t>0.26 </a:t>
                </a:r>
                <a:r>
                  <a:rPr lang="zh-CN" altLang="en-US" b="1" dirty="0" smtClean="0"/>
                  <a:t>的 </a:t>
                </a:r>
                <a:r>
                  <a:rPr lang="el-GR" altLang="zh-CN" b="1" dirty="0" smtClean="0"/>
                  <a:t>Λ</a:t>
                </a:r>
                <a:r>
                  <a:rPr lang="en-US" altLang="zh-CN" b="1" dirty="0" smtClean="0"/>
                  <a:t>CDM</a:t>
                </a:r>
              </a:p>
              <a:p>
                <a:r>
                  <a:rPr lang="zh-CN" altLang="en-US" b="1" dirty="0" smtClean="0"/>
                  <a:t>模型非常好地拟合了数据。</a:t>
                </a:r>
                <a:endParaRPr lang="en-US" altLang="zh-CN" b="1" dirty="0" smtClean="0"/>
              </a:p>
              <a:p>
                <a:endParaRPr lang="en-US" altLang="zh-CN" b="1" dirty="0"/>
              </a:p>
              <a:p>
                <a:r>
                  <a:rPr lang="zh-CN" altLang="en-US" b="1" dirty="0" smtClean="0"/>
                  <a:t>重子声学震荡产生的声学峰</a:t>
                </a:r>
                <a:endParaRPr lang="en-US" altLang="zh-CN" b="1" dirty="0" smtClean="0"/>
              </a:p>
              <a:p>
                <a:r>
                  <a:rPr lang="zh-CN" altLang="en-US" b="1" dirty="0" smtClean="0"/>
                  <a:t>清晰可见。</a:t>
                </a:r>
                <a:endParaRPr lang="en-US" altLang="zh-CN" b="1" dirty="0" smtClean="0"/>
              </a:p>
              <a:p>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8628540" y="1430807"/>
                <a:ext cx="2954655" cy="4497898"/>
              </a:xfrm>
              <a:prstGeom prst="rect">
                <a:avLst/>
              </a:prstGeom>
              <a:blipFill>
                <a:blip r:embed="rId4"/>
                <a:stretch>
                  <a:fillRect l="-1649" t="-813" r="-1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64847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9770" y="865761"/>
            <a:ext cx="10068127" cy="4356271"/>
          </a:xfrm>
        </p:spPr>
        <p:txBody>
          <a:bodyPr>
            <a:normAutofit fontScale="90000"/>
          </a:bodyPr>
          <a:lstStyle/>
          <a:p>
            <a:pPr algn="l">
              <a:lnSpc>
                <a:spcPct val="150000"/>
              </a:lnSpc>
            </a:pPr>
            <a:r>
              <a:rPr lang="zh-CN" altLang="en-US" sz="4400" dirty="0" smtClean="0">
                <a:latin typeface="华文宋体" panose="02010600040101010101" pitchFamily="2" charset="-122"/>
                <a:ea typeface="华文宋体" panose="02010600040101010101" pitchFamily="2" charset="-122"/>
              </a:rPr>
              <a:t>下面按照历史顺序介绍 </a:t>
            </a:r>
            <a:r>
              <a:rPr lang="en-US" altLang="zh-CN" sz="4400" dirty="0" smtClean="0">
                <a:latin typeface="华文宋体" panose="02010600040101010101" pitchFamily="2" charset="-122"/>
                <a:ea typeface="华文宋体" panose="02010600040101010101" pitchFamily="2" charset="-122"/>
              </a:rPr>
              <a:t>CMB </a:t>
            </a:r>
            <a:r>
              <a:rPr lang="zh-CN" altLang="en-US" sz="4400" dirty="0" smtClean="0">
                <a:latin typeface="华文宋体" panose="02010600040101010101" pitchFamily="2" charset="-122"/>
                <a:ea typeface="华文宋体" panose="02010600040101010101" pitchFamily="2" charset="-122"/>
              </a:rPr>
              <a:t>角功率谱的探测历程。</a:t>
            </a:r>
            <a:r>
              <a:rPr lang="en-US" altLang="zh-CN" sz="4400" dirty="0" smtClean="0">
                <a:latin typeface="华文宋体" panose="02010600040101010101" pitchFamily="2" charset="-122"/>
                <a:ea typeface="华文宋体" panose="02010600040101010101" pitchFamily="2" charset="-122"/>
              </a:rPr>
              <a:t/>
            </a:r>
            <a:br>
              <a:rPr lang="en-US" altLang="zh-CN" sz="4400" dirty="0" smtClean="0">
                <a:latin typeface="华文宋体" panose="02010600040101010101" pitchFamily="2" charset="-122"/>
                <a:ea typeface="华文宋体" panose="02010600040101010101" pitchFamily="2" charset="-122"/>
              </a:rPr>
            </a:br>
            <a:r>
              <a:rPr lang="en-US" altLang="zh-CN" sz="4400" dirty="0">
                <a:latin typeface="华文宋体" panose="02010600040101010101" pitchFamily="2" charset="-122"/>
                <a:ea typeface="华文宋体" panose="02010600040101010101" pitchFamily="2" charset="-122"/>
              </a:rPr>
              <a:t/>
            </a:r>
            <a:br>
              <a:rPr lang="en-US" altLang="zh-CN" sz="4400" dirty="0">
                <a:latin typeface="华文宋体" panose="02010600040101010101" pitchFamily="2" charset="-122"/>
                <a:ea typeface="华文宋体" panose="02010600040101010101" pitchFamily="2" charset="-122"/>
              </a:rPr>
            </a:br>
            <a:r>
              <a:rPr lang="zh-CN" altLang="en-US" sz="4400" dirty="0" smtClean="0">
                <a:latin typeface="华文宋体" panose="02010600040101010101" pitchFamily="2" charset="-122"/>
                <a:ea typeface="华文宋体" panose="02010600040101010101" pitchFamily="2" charset="-122"/>
              </a:rPr>
              <a:t>将说明每个声学峰的最初实验发现，以及其中的物理。</a:t>
            </a:r>
            <a:endParaRPr lang="zh-CN" altLang="en-US" sz="4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618670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53850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4000" dirty="0" smtClean="0">
                <a:latin typeface="仿宋" panose="02010609060101010101" pitchFamily="49" charset="-122"/>
                <a:ea typeface="仿宋" panose="02010609060101010101" pitchFamily="49" charset="-122"/>
              </a:rPr>
              <a:t>本章开始内容比较深，难度比较大，计算比较复杂。我建议大家：</a:t>
            </a:r>
            <a:endParaRPr lang="en-US" altLang="zh-CN" sz="4000" dirty="0" smtClean="0">
              <a:latin typeface="仿宋" panose="02010609060101010101" pitchFamily="49" charset="-122"/>
              <a:ea typeface="仿宋" panose="02010609060101010101" pitchFamily="49" charset="-122"/>
            </a:endParaRPr>
          </a:p>
          <a:p>
            <a:pPr>
              <a:lnSpc>
                <a:spcPct val="110000"/>
              </a:lnSpc>
            </a:pPr>
            <a:endParaRPr lang="en-US" altLang="zh-CN" sz="4000" dirty="0" smtClean="0">
              <a:latin typeface="仿宋" panose="02010609060101010101" pitchFamily="49" charset="-122"/>
              <a:ea typeface="仿宋" panose="02010609060101010101" pitchFamily="49" charset="-122"/>
            </a:endParaRPr>
          </a:p>
          <a:p>
            <a:pPr marL="742950" indent="-742950">
              <a:lnSpc>
                <a:spcPct val="110000"/>
              </a:lnSpc>
              <a:buAutoNum type="arabicPeriod"/>
            </a:pPr>
            <a:r>
              <a:rPr lang="zh-CN" altLang="en-US" sz="4000" dirty="0" smtClean="0">
                <a:latin typeface="仿宋" panose="02010609060101010101" pitchFamily="49" charset="-122"/>
                <a:ea typeface="仿宋" panose="02010609060101010101" pitchFamily="49" charset="-122"/>
              </a:rPr>
              <a:t>理解物理图像</a:t>
            </a:r>
            <a:endParaRPr lang="en-US" altLang="zh-CN" sz="4000" dirty="0" smtClean="0">
              <a:latin typeface="仿宋" panose="02010609060101010101" pitchFamily="49" charset="-122"/>
              <a:ea typeface="仿宋" panose="02010609060101010101" pitchFamily="49" charset="-122"/>
            </a:endParaRPr>
          </a:p>
          <a:p>
            <a:pPr marL="742950" indent="-742950">
              <a:lnSpc>
                <a:spcPct val="110000"/>
              </a:lnSpc>
              <a:buAutoNum type="arabicPeriod"/>
            </a:pPr>
            <a:r>
              <a:rPr lang="zh-CN" altLang="en-US" sz="4000" dirty="0" smtClean="0">
                <a:latin typeface="仿宋" panose="02010609060101010101" pitchFamily="49" charset="-122"/>
                <a:ea typeface="仿宋" panose="02010609060101010101" pitchFamily="49" charset="-122"/>
              </a:rPr>
              <a:t>了解最主要的结果（</a:t>
            </a:r>
            <a:r>
              <a:rPr lang="zh-CN" altLang="en-US" sz="4000" dirty="0">
                <a:latin typeface="仿宋" panose="02010609060101010101" pitchFamily="49" charset="-122"/>
                <a:ea typeface="仿宋" panose="02010609060101010101" pitchFamily="49" charset="-122"/>
              </a:rPr>
              <a:t>观测、理论</a:t>
            </a:r>
            <a:r>
              <a:rPr lang="zh-CN" altLang="en-US" sz="4000" dirty="0" smtClean="0">
                <a:latin typeface="仿宋" panose="02010609060101010101" pitchFamily="49" charset="-122"/>
                <a:ea typeface="仿宋" panose="02010609060101010101" pitchFamily="49" charset="-122"/>
              </a:rPr>
              <a:t>）</a:t>
            </a:r>
            <a:endParaRPr lang="en-US" altLang="zh-CN" sz="4000" dirty="0" smtClean="0">
              <a:latin typeface="仿宋" panose="02010609060101010101" pitchFamily="49" charset="-122"/>
              <a:ea typeface="仿宋" panose="02010609060101010101" pitchFamily="49" charset="-122"/>
            </a:endParaRPr>
          </a:p>
          <a:p>
            <a:pPr marL="742950" indent="-742950">
              <a:lnSpc>
                <a:spcPct val="110000"/>
              </a:lnSpc>
              <a:buAutoNum type="arabicPeriod"/>
            </a:pPr>
            <a:r>
              <a:rPr lang="zh-CN" altLang="en-US" sz="4000" dirty="0" smtClean="0">
                <a:latin typeface="仿宋" panose="02010609060101010101" pitchFamily="49" charset="-122"/>
                <a:ea typeface="仿宋" panose="02010609060101010101" pitchFamily="49" charset="-122"/>
              </a:rPr>
              <a:t>涉及扰动的计算，希望</a:t>
            </a:r>
            <a:r>
              <a:rPr lang="zh-CN" altLang="en-US" sz="4000" dirty="0">
                <a:latin typeface="仿宋" panose="02010609060101010101" pitchFamily="49" charset="-122"/>
                <a:ea typeface="仿宋" panose="02010609060101010101" pitchFamily="49" charset="-122"/>
              </a:rPr>
              <a:t>专业为</a:t>
            </a:r>
            <a:r>
              <a:rPr lang="zh-CN" altLang="en-US" sz="4000" dirty="0" smtClean="0">
                <a:latin typeface="仿宋" panose="02010609060101010101" pitchFamily="49" charset="-122"/>
                <a:ea typeface="仿宋" panose="02010609060101010101" pitchFamily="49" charset="-122"/>
              </a:rPr>
              <a:t>宇宙学的同学自觉掌握。也鼓励有兴趣的同学多练习。</a:t>
            </a:r>
            <a:endParaRPr lang="en-US" altLang="zh-CN" sz="4000" dirty="0" smtClean="0">
              <a:latin typeface="仿宋" panose="02010609060101010101" pitchFamily="49" charset="-122"/>
              <a:ea typeface="仿宋" panose="02010609060101010101" pitchFamily="49" charset="-122"/>
            </a:endParaRPr>
          </a:p>
          <a:p>
            <a:pPr>
              <a:lnSpc>
                <a:spcPct val="110000"/>
              </a:lnSpc>
            </a:pPr>
            <a:endParaRPr lang="en-US" altLang="zh-CN" sz="4000" dirty="0" smtClean="0">
              <a:latin typeface="仿宋" panose="02010609060101010101" pitchFamily="49" charset="-122"/>
              <a:ea typeface="仿宋" panose="02010609060101010101" pitchFamily="49" charset="-122"/>
            </a:endParaRPr>
          </a:p>
          <a:p>
            <a:pPr>
              <a:lnSpc>
                <a:spcPct val="110000"/>
              </a:lnSpc>
            </a:pPr>
            <a:endParaRPr lang="zh-CN" altLang="en-US" sz="400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spTree>
    <p:extLst>
      <p:ext uri="{BB962C8B-B14F-4D97-AF65-F5344CB8AC3E}">
        <p14:creationId xmlns:p14="http://schemas.microsoft.com/office/powerpoint/2010/main" val="409557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ata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366" y="-374549"/>
            <a:ext cx="9144000" cy="708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1746019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COBE </a:t>
            </a:r>
            <a:r>
              <a:rPr lang="zh-CN" altLang="en-US" b="1" dirty="0" smtClean="0">
                <a:latin typeface="华文宋体" panose="02010600040101010101" pitchFamily="2" charset="-122"/>
                <a:ea typeface="华文宋体" panose="02010600040101010101" pitchFamily="2" charset="-122"/>
              </a:rPr>
              <a:t>与 </a:t>
            </a:r>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各项异性</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1938992"/>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各项异性最早由 </a:t>
            </a:r>
            <a:r>
              <a:rPr lang="en-US" altLang="zh-CN" sz="2400" b="1" dirty="0" smtClean="0">
                <a:latin typeface="华文宋体" panose="02010600040101010101" pitchFamily="2" charset="-122"/>
                <a:ea typeface="华文宋体" panose="02010600040101010101" pitchFamily="2" charset="-122"/>
              </a:rPr>
              <a:t>COBE </a:t>
            </a:r>
            <a:r>
              <a:rPr lang="zh-CN" altLang="en-US" sz="2400" b="1" dirty="0" smtClean="0">
                <a:latin typeface="华文宋体" panose="02010600040101010101" pitchFamily="2" charset="-122"/>
                <a:ea typeface="华文宋体" panose="02010600040101010101" pitchFamily="2" charset="-122"/>
              </a:rPr>
              <a:t>卫星 </a:t>
            </a:r>
            <a:r>
              <a:rPr lang="en-US" altLang="zh-CN" sz="2400" b="1" dirty="0" smtClean="0">
                <a:latin typeface="华文宋体" panose="02010600040101010101" pitchFamily="2" charset="-122"/>
                <a:ea typeface="华文宋体" panose="02010600040101010101" pitchFamily="2" charset="-122"/>
              </a:rPr>
              <a:t>1992 </a:t>
            </a:r>
            <a:r>
              <a:rPr lang="zh-CN" altLang="en-US" sz="2400" b="1" dirty="0" smtClean="0">
                <a:latin typeface="华文宋体" panose="02010600040101010101" pitchFamily="2" charset="-122"/>
                <a:ea typeface="华文宋体" panose="02010600040101010101" pitchFamily="2" charset="-122"/>
              </a:rPr>
              <a:t>年发现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分辨率大约</a:t>
            </a:r>
            <a:r>
              <a:rPr lang="en-US" altLang="zh-CN" sz="2400" b="1" dirty="0" smtClean="0">
                <a:latin typeface="华文宋体" panose="02010600040101010101" pitchFamily="2" charset="-122"/>
                <a:ea typeface="华文宋体" panose="02010600040101010101" pitchFamily="2" charset="-122"/>
              </a:rPr>
              <a:t>7°</a:t>
            </a:r>
            <a:r>
              <a:rPr lang="zh-CN" altLang="en-US" sz="2400" b="1" dirty="0" smtClean="0">
                <a:latin typeface="华文宋体" panose="02010600040101010101" pitchFamily="2" charset="-122"/>
                <a:ea typeface="华文宋体" panose="02010600040101010101" pitchFamily="2" charset="-122"/>
              </a:rPr>
              <a:t>，类比右边世界地图。</a:t>
            </a: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pic>
        <p:nvPicPr>
          <p:cNvPr id="9" name="Picture 4" descr="c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13" y="3217222"/>
            <a:ext cx="5486400"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7" name="Picture 4" descr="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17222"/>
            <a:ext cx="56388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9954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COBE </a:t>
            </a:r>
            <a:r>
              <a:rPr lang="zh-CN" altLang="en-US" b="1" dirty="0">
                <a:latin typeface="华文宋体" panose="02010600040101010101" pitchFamily="2" charset="-122"/>
                <a:ea typeface="华文宋体" panose="02010600040101010101" pitchFamily="2" charset="-122"/>
              </a:rPr>
              <a:t>与 </a:t>
            </a:r>
            <a:r>
              <a:rPr lang="en-US" altLang="zh-CN" b="1" dirty="0">
                <a:latin typeface="华文宋体" panose="02010600040101010101" pitchFamily="2" charset="-122"/>
                <a:ea typeface="华文宋体" panose="02010600040101010101" pitchFamily="2" charset="-122"/>
              </a:rPr>
              <a:t>CMB </a:t>
            </a:r>
            <a:r>
              <a:rPr lang="zh-CN" altLang="en-US" b="1" dirty="0">
                <a:latin typeface="华文宋体" panose="02010600040101010101" pitchFamily="2" charset="-122"/>
                <a:ea typeface="华文宋体" panose="02010600040101010101" pitchFamily="2" charset="-122"/>
              </a:rPr>
              <a:t>各项异性</a:t>
            </a:r>
          </a:p>
        </p:txBody>
      </p:sp>
      <p:sp>
        <p:nvSpPr>
          <p:cNvPr id="3" name="矩形 2"/>
          <p:cNvSpPr/>
          <p:nvPr/>
        </p:nvSpPr>
        <p:spPr>
          <a:xfrm>
            <a:off x="1337340" y="1507186"/>
            <a:ext cx="10479521" cy="2308324"/>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实际看到的 </a:t>
            </a: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图由一个 </a:t>
            </a:r>
            <a:r>
              <a:rPr lang="en-US" altLang="zh-CN" sz="2400" b="1" dirty="0" smtClean="0">
                <a:latin typeface="华文宋体" panose="02010600040101010101" pitchFamily="2" charset="-122"/>
                <a:ea typeface="华文宋体" panose="02010600040101010101" pitchFamily="2" charset="-122"/>
              </a:rPr>
              <a:t>dipole </a:t>
            </a:r>
            <a:r>
              <a:rPr lang="zh-CN" altLang="en-US" sz="2400" b="1" dirty="0" smtClean="0">
                <a:latin typeface="华文宋体" panose="02010600040101010101" pitchFamily="2" charset="-122"/>
                <a:ea typeface="华文宋体" panose="02010600040101010101" pitchFamily="2" charset="-122"/>
              </a:rPr>
              <a:t>（二极矩）主导，来自银河系本动。</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将 </a:t>
            </a:r>
            <a:r>
              <a:rPr lang="en-US" altLang="zh-CN" sz="2400" b="1" dirty="0" smtClean="0">
                <a:latin typeface="华文宋体" panose="02010600040101010101" pitchFamily="2" charset="-122"/>
                <a:ea typeface="华文宋体" panose="02010600040101010101" pitchFamily="2" charset="-122"/>
              </a:rPr>
              <a:t>dipole </a:t>
            </a:r>
            <a:r>
              <a:rPr lang="zh-CN" altLang="en-US" sz="2400" b="1" dirty="0" smtClean="0">
                <a:latin typeface="华文宋体" panose="02010600040101010101" pitchFamily="2" charset="-122"/>
                <a:ea typeface="华文宋体" panose="02010600040101010101" pitchFamily="2" charset="-122"/>
              </a:rPr>
              <a:t>扣掉，即得到右侧的图，反映了来自宇宙早期量子扰动的随机噪音，是现在大尺度结构的种子。</a:t>
            </a:r>
            <a:endParaRPr lang="en-US" altLang="zh-CN" sz="2400" b="1" dirty="0" smtClean="0">
              <a:latin typeface="华文宋体" panose="02010600040101010101" pitchFamily="2" charset="-122"/>
              <a:ea typeface="华文宋体" panose="02010600040101010101" pitchFamily="2" charset="-122"/>
            </a:endParaRPr>
          </a:p>
          <a:p>
            <a:pPr lvl="1"/>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p:txBody>
      </p:sp>
      <p:pic>
        <p:nvPicPr>
          <p:cNvPr id="8" name="Picture 4" descr="di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04" y="3529959"/>
            <a:ext cx="448627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0" name="Picture 4" descr="co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043" y="3529959"/>
            <a:ext cx="43148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37089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COBE </a:t>
            </a:r>
            <a:r>
              <a:rPr lang="zh-CN" altLang="en-US" b="1" dirty="0">
                <a:latin typeface="华文宋体" panose="02010600040101010101" pitchFamily="2" charset="-122"/>
                <a:ea typeface="华文宋体" panose="02010600040101010101" pitchFamily="2" charset="-122"/>
              </a:rPr>
              <a:t>与 </a:t>
            </a:r>
            <a:r>
              <a:rPr lang="en-US" altLang="zh-CN" b="1" dirty="0">
                <a:latin typeface="华文宋体" panose="02010600040101010101" pitchFamily="2" charset="-122"/>
                <a:ea typeface="华文宋体" panose="02010600040101010101" pitchFamily="2" charset="-122"/>
              </a:rPr>
              <a:t>CMB </a:t>
            </a:r>
            <a:r>
              <a:rPr lang="zh-CN" altLang="en-US" b="1">
                <a:latin typeface="华文宋体" panose="02010600040101010101" pitchFamily="2" charset="-122"/>
                <a:ea typeface="华文宋体" panose="02010600040101010101" pitchFamily="2" charset="-122"/>
              </a:rPr>
              <a:t>各项异性</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66183" cy="3416320"/>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在角功率谱上位置如右图</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主要分布在 </a:t>
            </a:r>
            <a:r>
              <a:rPr lang="en-US" altLang="zh-CN" sz="2400" b="1"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sz="2400" b="1" dirty="0" smtClean="0">
                <a:latin typeface="华文宋体" panose="02010600040101010101" pitchFamily="2" charset="-122"/>
                <a:ea typeface="华文宋体" panose="02010600040101010101" pitchFamily="2" charset="-122"/>
              </a:rPr>
              <a:t>&lt;20</a:t>
            </a: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非常原初（基本未经历后续的物理演化，但受 </a:t>
            </a:r>
            <a:r>
              <a:rPr lang="en-US" altLang="zh-CN" sz="2400" b="1" dirty="0" smtClean="0">
                <a:latin typeface="华文宋体" panose="02010600040101010101" pitchFamily="2" charset="-122"/>
                <a:ea typeface="华文宋体" panose="02010600040101010101" pitchFamily="2" charset="-122"/>
              </a:rPr>
              <a:t>Sachs-Wolfe </a:t>
            </a:r>
            <a:r>
              <a:rPr lang="zh-CN" altLang="en-US" sz="2400" b="1" dirty="0" smtClean="0">
                <a:latin typeface="华文宋体" panose="02010600040101010101" pitchFamily="2" charset="-122"/>
                <a:ea typeface="华文宋体" panose="02010600040101010101" pitchFamily="2" charset="-122"/>
              </a:rPr>
              <a:t>效应影响。以后介绍）</a:t>
            </a:r>
            <a:endParaRPr lang="en-US" altLang="zh-CN" sz="2400" b="1" dirty="0" smtClean="0">
              <a:latin typeface="华文宋体" panose="02010600040101010101" pitchFamily="2" charset="-122"/>
              <a:ea typeface="华文宋体" panose="02010600040101010101" pitchFamily="2" charset="-122"/>
            </a:endParaRPr>
          </a:p>
        </p:txBody>
      </p:sp>
      <p:pic>
        <p:nvPicPr>
          <p:cNvPr id="7" name="Picture 4" descr="basi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013" y="1507186"/>
            <a:ext cx="493395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00297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第一声学峰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66183" cy="1569660"/>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2000 </a:t>
            </a:r>
            <a:r>
              <a:rPr lang="zh-CN" altLang="en-US" sz="2400" b="1" dirty="0" smtClean="0">
                <a:latin typeface="华文宋体" panose="02010600040101010101" pitchFamily="2" charset="-122"/>
                <a:ea typeface="华文宋体" panose="02010600040101010101" pitchFamily="2" charset="-122"/>
              </a:rPr>
              <a:t>年，气球实验 </a:t>
            </a:r>
            <a:r>
              <a:rPr lang="en-US" altLang="zh-CN" sz="2400" b="1" dirty="0" smtClean="0">
                <a:latin typeface="华文宋体" panose="02010600040101010101" pitchFamily="2" charset="-122"/>
                <a:ea typeface="华文宋体" panose="02010600040101010101" pitchFamily="2" charset="-122"/>
              </a:rPr>
              <a:t>Boomerang </a:t>
            </a:r>
            <a:r>
              <a:rPr lang="zh-CN" altLang="en-US" sz="2400" b="1" dirty="0" smtClean="0">
                <a:latin typeface="华文宋体" panose="02010600040101010101" pitchFamily="2" charset="-122"/>
                <a:ea typeface="华文宋体" panose="02010600040101010101" pitchFamily="2" charset="-122"/>
              </a:rPr>
              <a:t>和 </a:t>
            </a:r>
            <a:r>
              <a:rPr lang="en-US" altLang="zh-CN" sz="2400" b="1" dirty="0" smtClean="0">
                <a:latin typeface="华文宋体" panose="02010600040101010101" pitchFamily="2" charset="-122"/>
                <a:ea typeface="华文宋体" panose="02010600040101010101" pitchFamily="2" charset="-122"/>
              </a:rPr>
              <a:t>Maxima </a:t>
            </a:r>
            <a:r>
              <a:rPr lang="zh-CN" altLang="en-US" sz="2400" b="1" dirty="0" smtClean="0">
                <a:latin typeface="华文宋体" panose="02010600040101010101" pitchFamily="2" charset="-122"/>
                <a:ea typeface="华文宋体" panose="02010600040101010101" pitchFamily="2" charset="-122"/>
              </a:rPr>
              <a:t>确凿地发现第一个声学峰。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5" name="Picture 4" descr="dataan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663" y="1163064"/>
            <a:ext cx="49815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8" name="Picture 4" descr="first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33" y="3042662"/>
            <a:ext cx="5165387" cy="32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40548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BOOMERANG</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503902" y="1690688"/>
            <a:ext cx="4291172" cy="1200329"/>
          </a:xfrm>
          <a:prstGeom prst="rect">
            <a:avLst/>
          </a:prstGeom>
        </p:spPr>
        <p:txBody>
          <a:bodyPr wrap="square">
            <a:spAutoFit/>
          </a:bodyPr>
          <a:lstStyle/>
          <a:p>
            <a:r>
              <a:rPr lang="en-US" altLang="zh-CN" sz="2400" b="1" dirty="0" smtClean="0"/>
              <a:t>Balloon </a:t>
            </a:r>
            <a:r>
              <a:rPr lang="en-US" altLang="zh-CN" sz="2400" b="1" dirty="0"/>
              <a:t>Observations Of </a:t>
            </a:r>
            <a:r>
              <a:rPr lang="en-US" altLang="zh-CN" sz="2400" b="1" dirty="0" err="1"/>
              <a:t>Millimetric</a:t>
            </a:r>
            <a:r>
              <a:rPr lang="en-US" altLang="zh-CN" sz="2400" b="1" dirty="0"/>
              <a:t> Extragalactic Radiation </a:t>
            </a:r>
            <a:r>
              <a:rPr lang="en-US" altLang="zh-CN" sz="2400" b="1" dirty="0" err="1"/>
              <a:t>ANd</a:t>
            </a:r>
            <a:r>
              <a:rPr lang="en-US" altLang="zh-CN" sz="2400" b="1" dirty="0"/>
              <a:t> </a:t>
            </a:r>
            <a:r>
              <a:rPr lang="en-US" altLang="zh-CN" sz="2400" b="1" dirty="0" smtClean="0"/>
              <a:t>Geophysics</a:t>
            </a:r>
            <a:endParaRPr lang="en-US" altLang="zh-CN" sz="3200" b="1" dirty="0" smtClean="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44267"/>
            <a:ext cx="3551289" cy="266346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372" y="794607"/>
            <a:ext cx="6667545" cy="5326933"/>
          </a:xfrm>
          <a:prstGeom prst="rect">
            <a:avLst/>
          </a:prstGeom>
        </p:spPr>
      </p:pic>
    </p:spTree>
    <p:extLst>
      <p:ext uri="{BB962C8B-B14F-4D97-AF65-F5344CB8AC3E}">
        <p14:creationId xmlns:p14="http://schemas.microsoft.com/office/powerpoint/2010/main" val="41488962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BOOMERANG</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503902" y="1690688"/>
            <a:ext cx="4291172" cy="1200329"/>
          </a:xfrm>
          <a:prstGeom prst="rect">
            <a:avLst/>
          </a:prstGeom>
        </p:spPr>
        <p:txBody>
          <a:bodyPr wrap="square">
            <a:spAutoFit/>
          </a:bodyPr>
          <a:lstStyle/>
          <a:p>
            <a:r>
              <a:rPr lang="en-US" altLang="zh-CN" sz="2400" b="1" dirty="0" smtClean="0"/>
              <a:t>Balloon </a:t>
            </a:r>
            <a:r>
              <a:rPr lang="en-US" altLang="zh-CN" sz="2400" b="1" dirty="0"/>
              <a:t>Observations Of </a:t>
            </a:r>
            <a:r>
              <a:rPr lang="en-US" altLang="zh-CN" sz="2400" b="1" dirty="0" err="1"/>
              <a:t>Millimetric</a:t>
            </a:r>
            <a:r>
              <a:rPr lang="en-US" altLang="zh-CN" sz="2400" b="1" dirty="0"/>
              <a:t> Extragalactic Radiation </a:t>
            </a:r>
            <a:r>
              <a:rPr lang="en-US" altLang="zh-CN" sz="2400" b="1" dirty="0" err="1"/>
              <a:t>ANd</a:t>
            </a:r>
            <a:r>
              <a:rPr lang="en-US" altLang="zh-CN" sz="2400" b="1" dirty="0"/>
              <a:t> </a:t>
            </a:r>
            <a:r>
              <a:rPr lang="en-US" altLang="zh-CN" sz="2400" b="1" dirty="0" smtClean="0"/>
              <a:t>Geophysics</a:t>
            </a:r>
            <a:endParaRPr lang="en-US" altLang="zh-CN" sz="32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9372" y="794607"/>
            <a:ext cx="6667545" cy="532693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20" y="3801384"/>
            <a:ext cx="4173166" cy="2320156"/>
          </a:xfrm>
          <a:prstGeom prst="rect">
            <a:avLst/>
          </a:prstGeom>
        </p:spPr>
      </p:pic>
    </p:spTree>
    <p:extLst>
      <p:ext uri="{BB962C8B-B14F-4D97-AF65-F5344CB8AC3E}">
        <p14:creationId xmlns:p14="http://schemas.microsoft.com/office/powerpoint/2010/main" val="26953842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MAXIMA</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503902" y="1690688"/>
            <a:ext cx="4291172" cy="830997"/>
          </a:xfrm>
          <a:prstGeom prst="rect">
            <a:avLst/>
          </a:prstGeom>
        </p:spPr>
        <p:txBody>
          <a:bodyPr wrap="square">
            <a:spAutoFit/>
          </a:bodyPr>
          <a:lstStyle/>
          <a:p>
            <a:r>
              <a:rPr lang="en-US" altLang="zh-CN" sz="2400" b="1" dirty="0">
                <a:solidFill>
                  <a:srgbClr val="222222"/>
                </a:solidFill>
                <a:latin typeface="Arial" panose="020B0604020202020204" pitchFamily="34" charset="0"/>
              </a:rPr>
              <a:t>Millimeter Anisotropy </a:t>
            </a:r>
            <a:r>
              <a:rPr lang="en-US" altLang="zh-CN" sz="2400" b="1" dirty="0" err="1">
                <a:solidFill>
                  <a:srgbClr val="222222"/>
                </a:solidFill>
                <a:latin typeface="Arial" panose="020B0604020202020204" pitchFamily="34" charset="0"/>
              </a:rPr>
              <a:t>eXperiment</a:t>
            </a:r>
            <a:r>
              <a:rPr lang="en-US" altLang="zh-CN" sz="2400" b="1" dirty="0">
                <a:solidFill>
                  <a:srgbClr val="222222"/>
                </a:solidFill>
                <a:latin typeface="Arial" panose="020B0604020202020204" pitchFamily="34" charset="0"/>
              </a:rPr>
              <a:t> </a:t>
            </a:r>
            <a:r>
              <a:rPr lang="en-US" altLang="zh-CN" sz="2400" b="1" dirty="0" err="1">
                <a:solidFill>
                  <a:srgbClr val="222222"/>
                </a:solidFill>
                <a:latin typeface="Arial" panose="020B0604020202020204" pitchFamily="34" charset="0"/>
              </a:rPr>
              <a:t>IMaging</a:t>
            </a:r>
            <a:r>
              <a:rPr lang="en-US" altLang="zh-CN" sz="2400" b="1" dirty="0">
                <a:solidFill>
                  <a:srgbClr val="222222"/>
                </a:solidFill>
                <a:latin typeface="Arial" panose="020B0604020202020204" pitchFamily="34" charset="0"/>
              </a:rPr>
              <a:t> Array </a:t>
            </a:r>
            <a:endParaRPr lang="zh-CN" altLang="en-US"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315" y="2764876"/>
            <a:ext cx="2628875" cy="329545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734" y="1423377"/>
            <a:ext cx="6074066" cy="5269252"/>
          </a:xfrm>
          <a:prstGeom prst="rect">
            <a:avLst/>
          </a:prstGeom>
        </p:spPr>
      </p:pic>
    </p:spTree>
    <p:extLst>
      <p:ext uri="{BB962C8B-B14F-4D97-AF65-F5344CB8AC3E}">
        <p14:creationId xmlns:p14="http://schemas.microsoft.com/office/powerpoint/2010/main" val="36539895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宇宙曲率</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66183" cy="526297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第一声学峰的位置如下计算。其结果与</a:t>
            </a:r>
            <a:r>
              <a:rPr lang="zh-CN" altLang="en-US" sz="2400" b="1" dirty="0">
                <a:latin typeface="华文宋体" panose="02010600040101010101" pitchFamily="2" charset="-122"/>
                <a:ea typeface="华文宋体" panose="02010600040101010101" pitchFamily="2" charset="-122"/>
              </a:rPr>
              <a:t>宇宙曲率大小密切相关。</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形状变化不大，但位置整体移动：负曲率导致整体向小尺度移动。</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也受暗能量比例的影响，但不如曲率明显（相同比例的曲率造成距离的变化更大）。</a:t>
            </a:r>
            <a:endParaRPr lang="en-US" altLang="zh-CN" sz="2400" b="1" dirty="0" smtClean="0">
              <a:latin typeface="华文宋体" panose="02010600040101010101" pitchFamily="2" charset="-122"/>
              <a:ea typeface="华文宋体" panose="02010600040101010101" pitchFamily="2" charset="-122"/>
            </a:endParaRPr>
          </a:p>
        </p:txBody>
      </p:sp>
      <p:pic>
        <p:nvPicPr>
          <p:cNvPr id="7" name="Picture 4" descr="clcurva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937" y="1507186"/>
            <a:ext cx="51054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2066207" y="2540919"/>
            <a:ext cx="3508448" cy="1091790"/>
          </a:xfrm>
          <a:prstGeom prst="rect">
            <a:avLst/>
          </a:prstGeom>
          <a:ln w="25400">
            <a:solidFill>
              <a:srgbClr val="C00000"/>
            </a:solidFill>
          </a:ln>
        </p:spPr>
      </p:pic>
    </p:spTree>
    <p:extLst>
      <p:ext uri="{BB962C8B-B14F-4D97-AF65-F5344CB8AC3E}">
        <p14:creationId xmlns:p14="http://schemas.microsoft.com/office/powerpoint/2010/main" val="190035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宇宙曲率</a:t>
            </a:r>
            <a:endParaRPr lang="zh-CN" altLang="en-US" b="1" dirty="0">
              <a:latin typeface="华文宋体" panose="02010600040101010101" pitchFamily="2" charset="-122"/>
              <a:ea typeface="华文宋体" panose="02010600040101010101" pitchFamily="2" charset="-122"/>
            </a:endParaRPr>
          </a:p>
        </p:txBody>
      </p:sp>
      <p:pic>
        <p:nvPicPr>
          <p:cNvPr id="8" name="Picture 4" descr="first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33" y="3042662"/>
            <a:ext cx="5165387" cy="32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9" name="Picture 5" descr="om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925" y="1507185"/>
            <a:ext cx="5127160" cy="480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 name="矩形 9"/>
          <p:cNvSpPr/>
          <p:nvPr/>
        </p:nvSpPr>
        <p:spPr>
          <a:xfrm>
            <a:off x="1337340" y="1507186"/>
            <a:ext cx="4966183" cy="120032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结果支持 </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lvl="1"/>
            <a:r>
              <a:rPr lang="zh-CN" altLang="en-US" sz="2400" b="1" dirty="0" smtClean="0">
                <a:latin typeface="华文宋体" panose="02010600040101010101" pitchFamily="2" charset="-122"/>
                <a:ea typeface="华文宋体" panose="02010600040101010101" pitchFamily="2" charset="-122"/>
              </a:rPr>
              <a:t>物质比例 </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暗能量比例  </a:t>
            </a:r>
            <a:r>
              <a:rPr lang="en-US" altLang="zh-CN" sz="2400" b="1" dirty="0" smtClean="0">
                <a:latin typeface="华文宋体" panose="02010600040101010101" pitchFamily="2" charset="-122"/>
                <a:ea typeface="华文宋体" panose="02010600040101010101" pitchFamily="2" charset="-122"/>
              </a:rPr>
              <a:t>=  1</a:t>
            </a:r>
          </a:p>
        </p:txBody>
      </p:sp>
    </p:spTree>
    <p:extLst>
      <p:ext uri="{BB962C8B-B14F-4D97-AF65-F5344CB8AC3E}">
        <p14:creationId xmlns:p14="http://schemas.microsoft.com/office/powerpoint/2010/main" val="23232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7285" y="1389185"/>
            <a:ext cx="9144000" cy="3466002"/>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4.1 </a:t>
            </a:r>
            <a:r>
              <a:rPr lang="zh-CN" altLang="en-US" b="1" dirty="0" smtClean="0">
                <a:latin typeface="华文宋体" panose="02010600040101010101" pitchFamily="2" charset="-122"/>
                <a:ea typeface="华文宋体" panose="02010600040101010101" pitchFamily="2" charset="-122"/>
              </a:rPr>
              <a:t>简介</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3798582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第二声学峰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66183" cy="2308324"/>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2001 </a:t>
            </a:r>
            <a:r>
              <a:rPr lang="zh-CN" altLang="en-US" sz="2400" b="1" dirty="0" smtClean="0">
                <a:latin typeface="华文宋体" panose="02010600040101010101" pitchFamily="2" charset="-122"/>
                <a:ea typeface="华文宋体" panose="02010600040101010101" pitchFamily="2" charset="-122"/>
              </a:rPr>
              <a:t>年 </a:t>
            </a:r>
            <a:r>
              <a:rPr lang="en-US" altLang="zh-CN" sz="2400" b="1" dirty="0" smtClean="0">
                <a:latin typeface="华文宋体" panose="02010600040101010101" pitchFamily="2" charset="-122"/>
                <a:ea typeface="华文宋体" panose="02010600040101010101" pitchFamily="2" charset="-122"/>
              </a:rPr>
              <a:t>5 </a:t>
            </a:r>
            <a:r>
              <a:rPr lang="zh-CN" altLang="en-US" sz="2400" b="1" dirty="0" smtClean="0">
                <a:latin typeface="华文宋体" panose="02010600040101010101" pitchFamily="2" charset="-122"/>
                <a:ea typeface="华文宋体" panose="02010600040101010101" pitchFamily="2" charset="-122"/>
              </a:rPr>
              <a:t>月，</a:t>
            </a:r>
            <a:r>
              <a:rPr lang="en-US" altLang="zh-CN" sz="2400" b="1" dirty="0" smtClean="0">
                <a:latin typeface="华文宋体" panose="02010600040101010101" pitchFamily="2" charset="-122"/>
                <a:ea typeface="华文宋体" panose="02010600040101010101" pitchFamily="2" charset="-122"/>
              </a:rPr>
              <a:t>DASI</a:t>
            </a:r>
            <a:r>
              <a:rPr lang="zh-CN" altLang="en-US" sz="2400" b="1" dirty="0" smtClean="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Boomerang </a:t>
            </a:r>
            <a:r>
              <a:rPr lang="zh-CN" altLang="en-US" sz="2400" b="1" dirty="0" smtClean="0">
                <a:latin typeface="华文宋体" panose="02010600040101010101" pitchFamily="2" charset="-122"/>
                <a:ea typeface="华文宋体" panose="02010600040101010101" pitchFamily="2" charset="-122"/>
              </a:rPr>
              <a:t>和 </a:t>
            </a:r>
            <a:r>
              <a:rPr lang="en-US" altLang="zh-CN" sz="2400" b="1" dirty="0" smtClean="0">
                <a:latin typeface="华文宋体" panose="02010600040101010101" pitchFamily="2" charset="-122"/>
                <a:ea typeface="华文宋体" panose="02010600040101010101" pitchFamily="2" charset="-122"/>
              </a:rPr>
              <a:t>Maxima </a:t>
            </a:r>
            <a:r>
              <a:rPr lang="zh-CN" altLang="en-US" sz="2400" b="1" dirty="0" smtClean="0">
                <a:latin typeface="华文宋体" panose="02010600040101010101" pitchFamily="2" charset="-122"/>
                <a:ea typeface="华文宋体" panose="02010600040101010101" pitchFamily="2" charset="-122"/>
              </a:rPr>
              <a:t>发现第二个声学峰。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DASI</a:t>
            </a:r>
            <a:r>
              <a:rPr lang="zh-CN" altLang="en-US" sz="2400" b="1" dirty="0" smtClean="0">
                <a:latin typeface="华文宋体" panose="02010600040101010101" pitchFamily="2" charset="-122"/>
                <a:ea typeface="华文宋体" panose="02010600040101010101" pitchFamily="2" charset="-122"/>
              </a:rPr>
              <a:t>＝</a:t>
            </a:r>
            <a:r>
              <a:rPr lang="en-US" altLang="zh-CN" sz="2400" b="1" dirty="0" smtClean="0">
                <a:latin typeface="华文宋体" panose="02010600040101010101" pitchFamily="2" charset="-122"/>
                <a:ea typeface="华文宋体" panose="02010600040101010101" pitchFamily="2" charset="-122"/>
              </a:rPr>
              <a:t>Degree Angular Scale </a:t>
            </a:r>
            <a:r>
              <a:rPr lang="en-US" altLang="zh-CN" sz="2400" b="1" dirty="0" err="1" smtClean="0">
                <a:latin typeface="华文宋体" panose="02010600040101010101" pitchFamily="2" charset="-122"/>
                <a:ea typeface="华文宋体" panose="02010600040101010101" pitchFamily="2" charset="-122"/>
              </a:rPr>
              <a:t>Inteferometer</a:t>
            </a:r>
            <a:endParaRPr lang="en-US" altLang="zh-CN" sz="2400" b="1" dirty="0" smtClean="0">
              <a:latin typeface="华文宋体" panose="02010600040101010101" pitchFamily="2" charset="-122"/>
              <a:ea typeface="华文宋体" panose="02010600040101010101" pitchFamily="2" charset="-122"/>
            </a:endParaRPr>
          </a:p>
        </p:txBody>
      </p:sp>
      <p:pic>
        <p:nvPicPr>
          <p:cNvPr id="7" name="Picture 4" descr="clbo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523" y="1027906"/>
            <a:ext cx="5791200" cy="5503863"/>
          </a:xfrm>
          <a:prstGeom prst="rect">
            <a:avLst/>
          </a:prstGeom>
          <a:solidFill>
            <a:schemeClr val="hlink"/>
          </a:solidFill>
          <a:ln>
            <a:noFill/>
          </a:ln>
          <a:extLst>
            <a:ext uri="{91240B29-F687-4F45-9708-019B960494DF}">
              <a14:hiddenLine xmlns:a14="http://schemas.microsoft.com/office/drawing/2010/main" w="9525" cmpd="sng">
                <a:solidFill>
                  <a:srgbClr val="000000"/>
                </a:solidFill>
                <a:miter lim="800000"/>
                <a:headEnd/>
                <a:tailEnd/>
              </a14:hiddenLine>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7340" y="4051216"/>
            <a:ext cx="3374282" cy="2480553"/>
          </a:xfrm>
          <a:prstGeom prst="rect">
            <a:avLst/>
          </a:prstGeom>
        </p:spPr>
      </p:pic>
    </p:spTree>
    <p:extLst>
      <p:ext uri="{BB962C8B-B14F-4D97-AF65-F5344CB8AC3E}">
        <p14:creationId xmlns:p14="http://schemas.microsoft.com/office/powerpoint/2010/main" val="10545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第二声学峰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66183" cy="3785652"/>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奇数峰（第一，第三，</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）对应等离子体在引力势作用下能收缩到多大程度。重子比例增大，峰的高度明显增加。</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偶数峰（第二，第四，</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）对应在光压作用下反弹多大。</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黑体" panose="02010609060101010101" pitchFamily="49" charset="-122"/>
                <a:ea typeface="黑体" panose="02010609060101010101" pitchFamily="49" charset="-122"/>
              </a:rPr>
              <a:t>重子比例越高，奇数峰比偶数峰的相对高度就越高</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p:txBody>
      </p:sp>
      <p:pic>
        <p:nvPicPr>
          <p:cNvPr id="8" name="Picture 4" descr="baryonsp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593" y="1273969"/>
            <a:ext cx="30892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123292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第二声学峰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9363086" cy="461665"/>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若重子比例很少，震荡基本对称（收缩、弹回幅度相等）。</a:t>
            </a:r>
            <a:endParaRPr lang="en-US" altLang="zh-CN" sz="2400" b="1" dirty="0" smtClean="0">
              <a:latin typeface="华文宋体" panose="02010600040101010101" pitchFamily="2" charset="-122"/>
              <a:ea typeface="华文宋体" panose="02010600040101010101" pitchFamily="2" charset="-122"/>
            </a:endParaRPr>
          </a:p>
        </p:txBody>
      </p:sp>
      <p:pic>
        <p:nvPicPr>
          <p:cNvPr id="5" name="Picture 4" descr="baryonmet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3538436"/>
            <a:ext cx="7048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0078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第二声学峰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9363086" cy="461665"/>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重子比例较高，则收缩 </a:t>
            </a:r>
            <a:r>
              <a:rPr lang="en-US" altLang="zh-CN" sz="2400" b="1" dirty="0" smtClean="0">
                <a:latin typeface="华文宋体" panose="02010600040101010101" pitchFamily="2" charset="-122"/>
                <a:ea typeface="华文宋体" panose="02010600040101010101" pitchFamily="2" charset="-122"/>
              </a:rPr>
              <a:t>&gt; </a:t>
            </a:r>
            <a:r>
              <a:rPr lang="zh-CN" altLang="en-US" sz="2400" b="1" dirty="0" smtClean="0">
                <a:latin typeface="华文宋体" panose="02010600040101010101" pitchFamily="2" charset="-122"/>
                <a:ea typeface="华文宋体" panose="02010600040101010101" pitchFamily="2" charset="-122"/>
              </a:rPr>
              <a:t>弹回。震荡不对称。</a:t>
            </a:r>
            <a:endParaRPr lang="en-US" altLang="zh-CN" sz="2400" b="1" dirty="0" smtClean="0">
              <a:latin typeface="华文宋体" panose="02010600040101010101" pitchFamily="2" charset="-122"/>
              <a:ea typeface="华文宋体" panose="02010600040101010101" pitchFamily="2" charset="-122"/>
            </a:endParaRPr>
          </a:p>
        </p:txBody>
      </p:sp>
      <p:pic>
        <p:nvPicPr>
          <p:cNvPr id="7" name="Picture 4" descr="baryonmete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3527129"/>
            <a:ext cx="69723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144485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第二声学峰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9363086" cy="120032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功率谱只测量温度变化的绝对值（不在乎正负）。因此重子比例越多，相对偶数峰奇数峰的高度越高（也说相对奇数峰偶数峰被</a:t>
            </a:r>
            <a:r>
              <a:rPr lang="en-US" altLang="zh-CN" sz="2400" b="1" dirty="0" smtClean="0">
                <a:latin typeface="华文宋体" panose="02010600040101010101" pitchFamily="2" charset="-122"/>
                <a:ea typeface="华文宋体" panose="02010600040101010101" pitchFamily="2" charset="-122"/>
              </a:rPr>
              <a:t>suppress</a:t>
            </a:r>
            <a:r>
              <a:rPr lang="zh-CN" altLang="en-US" sz="2400" b="1" dirty="0" smtClean="0">
                <a:latin typeface="华文宋体" panose="02010600040101010101" pitchFamily="2" charset="-122"/>
                <a:ea typeface="华文宋体" panose="02010600040101010101" pitchFamily="2" charset="-122"/>
              </a:rPr>
              <a:t>越多，都对）。</a:t>
            </a:r>
            <a:endParaRPr lang="en-US" altLang="zh-CN" sz="2400" b="1" dirty="0" smtClean="0">
              <a:latin typeface="华文宋体" panose="02010600040101010101" pitchFamily="2" charset="-122"/>
              <a:ea typeface="华文宋体" panose="02010600040101010101" pitchFamily="2" charset="-122"/>
            </a:endParaRPr>
          </a:p>
        </p:txBody>
      </p:sp>
      <p:pic>
        <p:nvPicPr>
          <p:cNvPr id="5" name="Picture 4" descr="baryonmet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39" y="3313113"/>
            <a:ext cx="68675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13112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第二声学峰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95366" cy="2308324"/>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右图明显看出，随重子比例增加，奇数峰的相对高度增加。</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此外，</a:t>
            </a:r>
            <a:r>
              <a:rPr lang="zh-CN" altLang="en-US" sz="2400" b="1" dirty="0" smtClean="0">
                <a:latin typeface="黑体" panose="02010609060101010101" pitchFamily="49" charset="-122"/>
                <a:ea typeface="黑体" panose="02010609060101010101" pitchFamily="49" charset="-122"/>
              </a:rPr>
              <a:t>重子物质增加导致声速变慢，声学视界变小。因此角功率谱整体向小尺度区域移动。</a:t>
            </a:r>
            <a:endParaRPr lang="en-US" altLang="zh-CN" sz="2400" b="1" dirty="0" smtClean="0">
              <a:latin typeface="黑体" panose="02010609060101010101" pitchFamily="49" charset="-122"/>
              <a:ea typeface="黑体" panose="02010609060101010101" pitchFamily="49" charset="-122"/>
            </a:endParaRPr>
          </a:p>
        </p:txBody>
      </p:sp>
      <p:pic>
        <p:nvPicPr>
          <p:cNvPr id="7" name="Picture 4" descr="clbary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612" y="1381326"/>
            <a:ext cx="50958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8" name="图片 7"/>
          <p:cNvPicPr>
            <a:picLocks noChangeAspect="1"/>
          </p:cNvPicPr>
          <p:nvPr/>
        </p:nvPicPr>
        <p:blipFill>
          <a:blip r:embed="rId3"/>
          <a:stretch>
            <a:fillRect/>
          </a:stretch>
        </p:blipFill>
        <p:spPr>
          <a:xfrm>
            <a:off x="1550591" y="5566220"/>
            <a:ext cx="3508448" cy="1091790"/>
          </a:xfrm>
          <a:prstGeom prst="rect">
            <a:avLst/>
          </a:prstGeom>
          <a:ln w="25400">
            <a:noFill/>
          </a:ln>
        </p:spPr>
      </p:pic>
      <mc:AlternateContent xmlns:mc="http://schemas.openxmlformats.org/markup-compatibility/2006" xmlns:a14="http://schemas.microsoft.com/office/drawing/2010/main">
        <mc:Choice Requires="a14">
          <p:sp>
            <p:nvSpPr>
              <p:cNvPr id="2" name="矩形 1"/>
              <p:cNvSpPr/>
              <p:nvPr/>
            </p:nvSpPr>
            <p:spPr>
              <a:xfrm>
                <a:off x="1616531" y="4198679"/>
                <a:ext cx="1916935" cy="984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dirty="0">
                              <a:latin typeface="Cambria Math" panose="02040503050406030204" pitchFamily="18" charset="0"/>
                              <a:ea typeface="黑体" panose="02010609060101010101" pitchFamily="49" charset="-122"/>
                            </a:rPr>
                          </m:ctrlPr>
                        </m:sSupPr>
                        <m:e>
                          <m:sSub>
                            <m:sSubPr>
                              <m:ctrlPr>
                                <a:rPr lang="en-US" altLang="zh-CN" sz="2800" i="1" dirty="0">
                                  <a:latin typeface="Cambria Math" panose="02040503050406030204" pitchFamily="18" charset="0"/>
                                  <a:ea typeface="黑体" panose="02010609060101010101" pitchFamily="49" charset="-122"/>
                                </a:rPr>
                              </m:ctrlPr>
                            </m:sSubPr>
                            <m:e>
                              <m:r>
                                <a:rPr lang="en-US" altLang="zh-CN" sz="2800" i="1" dirty="0">
                                  <a:latin typeface="Cambria Math" panose="02040503050406030204" pitchFamily="18" charset="0"/>
                                  <a:ea typeface="黑体" panose="02010609060101010101" pitchFamily="49" charset="-122"/>
                                </a:rPr>
                                <m:t>(</m:t>
                              </m:r>
                              <m:r>
                                <a:rPr lang="en-US" altLang="zh-CN" sz="2800" i="1" dirty="0">
                                  <a:latin typeface="Cambria Math" panose="02040503050406030204" pitchFamily="18" charset="0"/>
                                  <a:ea typeface="黑体" panose="02010609060101010101" pitchFamily="49" charset="-122"/>
                                </a:rPr>
                                <m:t>𝑐</m:t>
                              </m:r>
                            </m:e>
                            <m:sub>
                              <m:r>
                                <a:rPr lang="en-US" altLang="zh-CN" sz="2800" i="1" dirty="0">
                                  <a:latin typeface="Cambria Math" panose="02040503050406030204" pitchFamily="18" charset="0"/>
                                  <a:ea typeface="黑体" panose="02010609060101010101" pitchFamily="49" charset="-122"/>
                                </a:rPr>
                                <m:t>𝑠</m:t>
                              </m:r>
                            </m:sub>
                          </m:sSub>
                          <m:r>
                            <a:rPr lang="en-US" altLang="zh-CN" sz="2800" i="1" dirty="0">
                              <a:latin typeface="Cambria Math" panose="02040503050406030204" pitchFamily="18" charset="0"/>
                              <a:ea typeface="黑体" panose="02010609060101010101" pitchFamily="49" charset="-122"/>
                            </a:rPr>
                            <m:t>)</m:t>
                          </m:r>
                        </m:e>
                        <m:sup>
                          <m:r>
                            <a:rPr lang="en-US" altLang="zh-CN" sz="2800" i="1" dirty="0">
                              <a:latin typeface="Cambria Math" panose="02040503050406030204" pitchFamily="18" charset="0"/>
                              <a:ea typeface="黑体" panose="02010609060101010101" pitchFamily="49" charset="-122"/>
                            </a:rPr>
                            <m:t>2</m:t>
                          </m:r>
                        </m:sup>
                      </m:sSup>
                      <m:r>
                        <a:rPr lang="en-US" altLang="zh-CN" sz="2800" i="1">
                          <a:latin typeface="Cambria Math" panose="02040503050406030204" pitchFamily="18" charset="0"/>
                          <a:ea typeface="黑体" panose="02010609060101010101" pitchFamily="49" charset="-122"/>
                        </a:rPr>
                        <m:t>=</m:t>
                      </m:r>
                      <m:f>
                        <m:fPr>
                          <m:ctrlPr>
                            <a:rPr lang="en-US" altLang="zh-CN" sz="2800" i="1">
                              <a:latin typeface="Cambria Math" panose="02040503050406030204" pitchFamily="18" charset="0"/>
                              <a:ea typeface="黑体" panose="02010609060101010101" pitchFamily="49" charset="-122"/>
                            </a:rPr>
                          </m:ctrlPr>
                        </m:fPr>
                        <m:num>
                          <m:r>
                            <a:rPr lang="zh-CN" altLang="en-US" sz="2800" i="1">
                              <a:latin typeface="Cambria Math" panose="02040503050406030204" pitchFamily="18" charset="0"/>
                              <a:ea typeface="黑体" panose="02010609060101010101" pitchFamily="49" charset="-122"/>
                            </a:rPr>
                            <m:t>𝛿</m:t>
                          </m:r>
                          <m:r>
                            <a:rPr lang="en-US" altLang="zh-CN" sz="2800" i="1">
                              <a:latin typeface="Cambria Math" panose="02040503050406030204" pitchFamily="18" charset="0"/>
                              <a:ea typeface="黑体" panose="02010609060101010101" pitchFamily="49" charset="-122"/>
                            </a:rPr>
                            <m:t>𝑝</m:t>
                          </m:r>
                        </m:num>
                        <m:den>
                          <m:r>
                            <a:rPr lang="zh-CN" altLang="en-US" sz="2800" i="1">
                              <a:latin typeface="Cambria Math" panose="02040503050406030204" pitchFamily="18" charset="0"/>
                              <a:ea typeface="黑体" panose="02010609060101010101" pitchFamily="49" charset="-122"/>
                            </a:rPr>
                            <m:t>𝛿𝜌</m:t>
                          </m:r>
                        </m:den>
                      </m:f>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616531" y="4198679"/>
                <a:ext cx="1916935" cy="9843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226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更高声学峰与暗物质</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267758" cy="3046988"/>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如果引力势由辐射提供，则随宇宙膨胀引力势将快速减小（辐射密度随宇宙膨胀快速降低），导致很大的反弹。称为 </a:t>
            </a:r>
            <a:r>
              <a:rPr lang="en-US" altLang="zh-CN" sz="2400" b="1" dirty="0" smtClean="0">
                <a:latin typeface="华文宋体" panose="02010600040101010101" pitchFamily="2" charset="-122"/>
                <a:ea typeface="华文宋体" panose="02010600040101010101" pitchFamily="2" charset="-122"/>
              </a:rPr>
              <a:t>driving effect</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宇宙只在早期辐射主导，因此 </a:t>
            </a:r>
            <a:r>
              <a:rPr lang="en-US" altLang="zh-CN" sz="2400" b="1" dirty="0" smtClean="0">
                <a:latin typeface="华文宋体" panose="02010600040101010101" pitchFamily="2" charset="-122"/>
                <a:ea typeface="华文宋体" panose="02010600040101010101" pitchFamily="2" charset="-122"/>
              </a:rPr>
              <a:t>driving effect </a:t>
            </a:r>
            <a:r>
              <a:rPr lang="zh-CN" altLang="en-US" sz="2400" b="1" dirty="0" smtClean="0">
                <a:latin typeface="华文宋体" panose="02010600040101010101" pitchFamily="2" charset="-122"/>
                <a:ea typeface="华文宋体" panose="02010600040101010101" pitchFamily="2" charset="-122"/>
              </a:rPr>
              <a:t>只存在于早期；尺度较小模式（高阶峰）更早开始震荡，更能感受到 </a:t>
            </a:r>
            <a:r>
              <a:rPr lang="en-US" altLang="zh-CN" sz="2400" b="1" dirty="0" smtClean="0">
                <a:latin typeface="华文宋体" panose="02010600040101010101" pitchFamily="2" charset="-122"/>
                <a:ea typeface="华文宋体" panose="02010600040101010101" pitchFamily="2" charset="-122"/>
              </a:rPr>
              <a:t>driving effect</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更多暗物质将导致 </a:t>
            </a:r>
            <a:r>
              <a:rPr lang="en-US" altLang="zh-CN" sz="2400" b="1" dirty="0" smtClean="0">
                <a:latin typeface="华文宋体" panose="02010600040101010101" pitchFamily="2" charset="-122"/>
                <a:ea typeface="华文宋体" panose="02010600040101010101" pitchFamily="2" charset="-122"/>
              </a:rPr>
              <a:t>driving effect </a:t>
            </a:r>
            <a:r>
              <a:rPr lang="zh-CN" altLang="en-US" sz="2400" b="1" dirty="0" smtClean="0">
                <a:latin typeface="华文宋体" panose="02010600040101010101" pitchFamily="2" charset="-122"/>
                <a:ea typeface="华文宋体" panose="02010600040101010101" pitchFamily="2" charset="-122"/>
              </a:rPr>
              <a:t>被压制，高阶峰被压制。</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062" y="3822848"/>
            <a:ext cx="5857875" cy="2933700"/>
          </a:xfrm>
          <a:prstGeom prst="rect">
            <a:avLst/>
          </a:prstGeom>
        </p:spPr>
      </p:pic>
    </p:spTree>
    <p:extLst>
      <p:ext uri="{BB962C8B-B14F-4D97-AF65-F5344CB8AC3E}">
        <p14:creationId xmlns:p14="http://schemas.microsoft.com/office/powerpoint/2010/main" val="30403545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更高声学峰与暗物质</a:t>
            </a:r>
          </a:p>
        </p:txBody>
      </p:sp>
      <p:sp>
        <p:nvSpPr>
          <p:cNvPr id="3" name="矩形 2"/>
          <p:cNvSpPr/>
          <p:nvPr/>
        </p:nvSpPr>
        <p:spPr>
          <a:xfrm>
            <a:off x="1337340" y="1507186"/>
            <a:ext cx="4995366" cy="3046988"/>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增加暗物质压低声学峰高度。</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此外，暗物质比例影响光子脱耦的时刻</a:t>
            </a:r>
            <a:r>
              <a:rPr lang="zh-CN" altLang="en-US" sz="2400" b="1" dirty="0" smtClean="0">
                <a:latin typeface="黑体" panose="02010609060101010101" pitchFamily="49" charset="-122"/>
                <a:ea typeface="黑体" panose="02010609060101010101" pitchFamily="49" charset="-122"/>
              </a:rPr>
              <a:t>。暗物质比较少，</a:t>
            </a:r>
            <a:r>
              <a:rPr lang="en-US" altLang="zh-CN" sz="2400" b="1" dirty="0" smtClean="0">
                <a:latin typeface="黑体" panose="02010609060101010101" pitchFamily="49" charset="-122"/>
                <a:ea typeface="黑体" panose="02010609060101010101" pitchFamily="49" charset="-122"/>
              </a:rPr>
              <a:t>H</a:t>
            </a:r>
            <a:r>
              <a:rPr lang="zh-CN" altLang="en-US" sz="2400" b="1" dirty="0" smtClean="0">
                <a:latin typeface="黑体" panose="02010609060101010101" pitchFamily="49" charset="-122"/>
                <a:ea typeface="黑体" panose="02010609060101010101" pitchFamily="49" charset="-122"/>
              </a:rPr>
              <a:t>比较大，脱耦更早，声学视界比较小，整体向更小尺度移动。</a:t>
            </a:r>
            <a:endParaRPr lang="en-US" altLang="zh-CN" sz="2400" b="1" dirty="0" smtClean="0">
              <a:latin typeface="黑体" panose="02010609060101010101" pitchFamily="49" charset="-122"/>
              <a:ea typeface="黑体" panose="02010609060101010101" pitchFamily="49" charset="-122"/>
            </a:endParaRPr>
          </a:p>
        </p:txBody>
      </p:sp>
      <p:pic>
        <p:nvPicPr>
          <p:cNvPr id="9" name="Picture 4" descr="clma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489" y="1390450"/>
            <a:ext cx="511492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255731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更高声学</a:t>
            </a:r>
            <a:r>
              <a:rPr lang="zh-CN" altLang="en-US" b="1" dirty="0" smtClean="0">
                <a:latin typeface="华文宋体" panose="02010600040101010101" pitchFamily="2" charset="-122"/>
                <a:ea typeface="华文宋体" panose="02010600040101010101" pitchFamily="2" charset="-122"/>
              </a:rPr>
              <a:t>峰的阻尼衰减 </a:t>
            </a:r>
            <a:r>
              <a:rPr lang="en-US" altLang="zh-CN" b="1" dirty="0" smtClean="0">
                <a:latin typeface="华文宋体" panose="02010600040101010101" pitchFamily="2" charset="-122"/>
                <a:ea typeface="华文宋体" panose="02010600040101010101" pitchFamily="2" charset="-122"/>
              </a:rPr>
              <a:t>(Diffusion damping, Silk damping)</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701742"/>
            <a:ext cx="4557622" cy="1938992"/>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小尺度声学峰受到光子随机运动的影响而被压低、抹平。</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这一过程也受众多物理参数影响（见下） </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p:txBody>
      </p:sp>
      <p:pic>
        <p:nvPicPr>
          <p:cNvPr id="5" name="Picture 4" descr="dissip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383" y="1494517"/>
            <a:ext cx="57912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7" name="Picture 4" descr="diff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919" y="3831035"/>
            <a:ext cx="4581016" cy="290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9182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Damping </a:t>
            </a:r>
            <a:r>
              <a:rPr lang="zh-CN" altLang="en-US" b="1" dirty="0" smtClean="0">
                <a:latin typeface="华文宋体" panose="02010600040101010101" pitchFamily="2" charset="-122"/>
                <a:ea typeface="华文宋体" panose="02010600040101010101" pitchFamily="2" charset="-122"/>
              </a:rPr>
              <a:t>与重子比例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557622" cy="3046988"/>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增加重子物质比重，导致光子</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重子流体更强地耦合在一起，</a:t>
            </a:r>
            <a:r>
              <a:rPr lang="en-US" altLang="zh-CN" sz="2400" b="1" dirty="0" smtClean="0">
                <a:latin typeface="华文宋体" panose="02010600040101010101" pitchFamily="2" charset="-122"/>
                <a:ea typeface="华文宋体" panose="02010600040101010101" pitchFamily="2" charset="-122"/>
              </a:rPr>
              <a:t>damping </a:t>
            </a:r>
            <a:r>
              <a:rPr lang="zh-CN" altLang="en-US" sz="2400" b="1" dirty="0" smtClean="0">
                <a:latin typeface="华文宋体" panose="02010600040101010101" pitchFamily="2" charset="-122"/>
                <a:ea typeface="华文宋体" panose="02010600040101010101" pitchFamily="2" charset="-122"/>
              </a:rPr>
              <a:t>效应移动到更小尺度（更大的 </a:t>
            </a:r>
            <a:r>
              <a:rPr lang="en-US" altLang="zh-CN" sz="2400" b="1" i="1" dirty="0" smtClean="0">
                <a:latin typeface="Times New Roman" panose="02020603050405020304" pitchFamily="18" charset="0"/>
                <a:ea typeface="华文宋体" panose="02010600040101010101" pitchFamily="2" charset="-122"/>
                <a:cs typeface="Times New Roman" panose="02020603050405020304" pitchFamily="18" charset="0"/>
              </a:rPr>
              <a:t>l</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p:txBody>
      </p:sp>
      <p:pic>
        <p:nvPicPr>
          <p:cNvPr id="8" name="Picture 4" descr="cldampin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1600200"/>
            <a:ext cx="5114925"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33592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简介</a:t>
            </a:r>
          </a:p>
        </p:txBody>
      </p:sp>
      <p:sp>
        <p:nvSpPr>
          <p:cNvPr id="3" name="矩形 2"/>
          <p:cNvSpPr/>
          <p:nvPr/>
        </p:nvSpPr>
        <p:spPr>
          <a:xfrm>
            <a:off x="1337340" y="1507186"/>
            <a:ext cx="10479521" cy="3416320"/>
          </a:xfrm>
          <a:prstGeom prst="rect">
            <a:avLst/>
          </a:prstGeom>
        </p:spPr>
        <p:txBody>
          <a:bodyPr wrap="square">
            <a:spAutoFit/>
          </a:bodyPr>
          <a:lstStyle/>
          <a:p>
            <a:r>
              <a:rPr lang="en-US" altLang="zh-CN" sz="2400" b="1" dirty="0" smtClean="0">
                <a:latin typeface="华文宋体" panose="02010600040101010101" pitchFamily="2" charset="-122"/>
                <a:ea typeface="华文宋体" panose="02010600040101010101" pitchFamily="2" charset="-122"/>
              </a:rPr>
              <a:t>T = 2.73 K </a:t>
            </a:r>
            <a:r>
              <a:rPr lang="zh-CN" altLang="en-US" sz="2400" b="1" dirty="0" smtClean="0">
                <a:latin typeface="华文宋体" panose="02010600040101010101" pitchFamily="2" charset="-122"/>
                <a:ea typeface="华文宋体" panose="02010600040101010101" pitchFamily="2" charset="-122"/>
              </a:rPr>
              <a:t>黑体谱</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峰值波长</a:t>
            </a:r>
            <a:r>
              <a:rPr lang="en-US" altLang="zh-CN" sz="2400" b="1" dirty="0" smtClean="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1.063 mm (282 GHz, </a:t>
            </a:r>
            <a:r>
              <a:rPr lang="zh-CN" altLang="en-US" sz="2400" b="1" dirty="0" smtClean="0">
                <a:latin typeface="华文宋体" panose="02010600040101010101" pitchFamily="2" charset="-122"/>
                <a:ea typeface="华文宋体" panose="02010600040101010101" pitchFamily="2" charset="-122"/>
              </a:rPr>
              <a:t>光子能量</a:t>
            </a:r>
            <a:r>
              <a:rPr lang="en-US" altLang="zh-CN" sz="2400" b="1" dirty="0" smtClean="0">
                <a:latin typeface="华文宋体" panose="02010600040101010101" pitchFamily="2" charset="-122"/>
                <a:ea typeface="华文宋体" panose="02010600040101010101" pitchFamily="2" charset="-122"/>
              </a:rPr>
              <a:t>1.168 </a:t>
            </a:r>
            <a:r>
              <a:rPr lang="en-US" altLang="zh-CN" sz="2400" b="1" dirty="0">
                <a:latin typeface="华文宋体" panose="02010600040101010101" pitchFamily="2" charset="-122"/>
                <a:ea typeface="华文宋体" panose="02010600040101010101" pitchFamily="2" charset="-122"/>
              </a:rPr>
              <a:t>x 10</a:t>
            </a:r>
            <a:r>
              <a:rPr lang="en-US" altLang="zh-CN" sz="2400" b="1" baseline="30000" dirty="0">
                <a:latin typeface="华文宋体" panose="02010600040101010101" pitchFamily="2" charset="-122"/>
                <a:ea typeface="华文宋体" panose="02010600040101010101" pitchFamily="2" charset="-122"/>
              </a:rPr>
              <a:t>−3</a:t>
            </a:r>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eV)</a:t>
            </a:r>
            <a:endParaRPr lang="en-US" altLang="zh-CN" sz="2400" b="1" baseline="30000"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全天各向同性信号</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各向异性仅为 </a:t>
            </a:r>
            <a:r>
              <a:rPr lang="en-US" altLang="zh-CN" sz="2400" b="1" dirty="0" smtClean="0">
                <a:latin typeface="华文宋体" panose="02010600040101010101" pitchFamily="2" charset="-122"/>
                <a:ea typeface="华文宋体" panose="02010600040101010101" pitchFamily="2" charset="-122"/>
              </a:rPr>
              <a:t>10</a:t>
            </a:r>
            <a:r>
              <a:rPr lang="en-US" altLang="zh-CN" sz="2400" b="1" baseline="30000" dirty="0" smtClean="0">
                <a:latin typeface="华文宋体" panose="02010600040101010101" pitchFamily="2" charset="-122"/>
                <a:ea typeface="华文宋体" panose="02010600040101010101" pitchFamily="2" charset="-122"/>
              </a:rPr>
              <a:t>-5</a:t>
            </a:r>
            <a:r>
              <a:rPr lang="en-US" altLang="zh-CN" sz="2400" b="1" dirty="0" smtClean="0">
                <a:latin typeface="华文宋体" panose="02010600040101010101" pitchFamily="2" charset="-122"/>
                <a:ea typeface="华文宋体" panose="02010600040101010101" pitchFamily="2" charset="-122"/>
              </a:rPr>
              <a:t>)</a:t>
            </a: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是今天宇宙中光辐射的最主要成分</a:t>
            </a:r>
            <a:r>
              <a:rPr lang="en-US" altLang="zh-CN" sz="2400" b="1" dirty="0" smtClean="0">
                <a:latin typeface="华文宋体" panose="02010600040101010101" pitchFamily="2" charset="-122"/>
                <a:ea typeface="华文宋体" panose="02010600040101010101" pitchFamily="2" charset="-122"/>
              </a:rPr>
              <a:t> (99%</a:t>
            </a:r>
            <a:r>
              <a:rPr lang="zh-CN" altLang="en-US" sz="2400" b="1" dirty="0" smtClean="0">
                <a:latin typeface="华文宋体" panose="02010600040101010101" pitchFamily="2" charset="-122"/>
                <a:ea typeface="华文宋体" panose="02010600040101010101" pitchFamily="2" charset="-122"/>
              </a:rPr>
              <a:t>；但仅占宇宙总能量的 </a:t>
            </a:r>
            <a:r>
              <a:rPr lang="en-US" altLang="zh-CN" sz="2400" b="1" dirty="0" smtClean="0">
                <a:latin typeface="华文宋体" panose="02010600040101010101" pitchFamily="2" charset="-122"/>
                <a:ea typeface="华文宋体" panose="02010600040101010101" pitchFamily="2" charset="-122"/>
              </a:rPr>
              <a:t>6×10</a:t>
            </a:r>
            <a:r>
              <a:rPr lang="en-US" altLang="zh-CN" sz="2400" b="1" baseline="30000" dirty="0">
                <a:latin typeface="华文宋体" panose="02010600040101010101" pitchFamily="2" charset="-122"/>
                <a:ea typeface="华文宋体" panose="02010600040101010101" pitchFamily="2" charset="-122"/>
              </a:rPr>
              <a:t>−</a:t>
            </a:r>
            <a:r>
              <a:rPr lang="en-US" altLang="zh-CN" sz="2400" b="1" baseline="30000" dirty="0" smtClean="0">
                <a:latin typeface="华文宋体" panose="02010600040101010101" pitchFamily="2" charset="-122"/>
                <a:ea typeface="华文宋体" panose="02010600040101010101" pitchFamily="2" charset="-122"/>
              </a:rPr>
              <a:t>5</a:t>
            </a:r>
            <a:r>
              <a:rPr lang="en-US" altLang="zh-CN"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来源于光子脱耦时刻，宇宙温度</a:t>
            </a:r>
            <a:r>
              <a:rPr lang="en-US" altLang="zh-CN" sz="2400" b="1" dirty="0" smtClean="0">
                <a:latin typeface="华文宋体" panose="02010600040101010101" pitchFamily="2" charset="-122"/>
                <a:ea typeface="华文宋体" panose="02010600040101010101" pitchFamily="2" charset="-122"/>
              </a:rPr>
              <a:t> ~ </a:t>
            </a:r>
            <a:r>
              <a:rPr lang="en-US" altLang="zh-CN" sz="2400" b="1" dirty="0">
                <a:latin typeface="华文宋体" panose="02010600040101010101" pitchFamily="2" charset="-122"/>
                <a:ea typeface="华文宋体" panose="02010600040101010101" pitchFamily="2" charset="-122"/>
              </a:rPr>
              <a:t>3000 </a:t>
            </a:r>
            <a:r>
              <a:rPr lang="en-US" altLang="zh-CN" sz="2400" b="1" dirty="0" smtClean="0">
                <a:latin typeface="华文宋体" panose="02010600040101010101" pitchFamily="2" charset="-122"/>
                <a:ea typeface="华文宋体" panose="02010600040101010101" pitchFamily="2" charset="-122"/>
              </a:rPr>
              <a:t>K,  </a:t>
            </a:r>
            <a:r>
              <a:rPr lang="zh-CN" altLang="en-US" sz="2400" b="1" dirty="0" smtClean="0">
                <a:latin typeface="华文宋体" panose="02010600040101010101" pitchFamily="2" charset="-122"/>
                <a:ea typeface="华文宋体" panose="02010600040101010101" pitchFamily="2" charset="-122"/>
              </a:rPr>
              <a:t>红移</a:t>
            </a:r>
            <a:r>
              <a:rPr lang="en-US" altLang="zh-CN" sz="2400" b="1" dirty="0" smtClean="0">
                <a:latin typeface="华文宋体" panose="02010600040101010101" pitchFamily="2" charset="-122"/>
                <a:ea typeface="华文宋体" panose="02010600040101010101" pitchFamily="2" charset="-122"/>
              </a:rPr>
              <a:t> 1100, </a:t>
            </a:r>
            <a:r>
              <a:rPr lang="zh-CN" altLang="en-US" sz="2400" b="1" dirty="0" smtClean="0">
                <a:latin typeface="华文宋体" panose="02010600040101010101" pitchFamily="2" charset="-122"/>
                <a:ea typeface="华文宋体" panose="02010600040101010101" pitchFamily="2" charset="-122"/>
              </a:rPr>
              <a:t>宇宙年龄 </a:t>
            </a:r>
            <a:r>
              <a:rPr lang="en-US" altLang="zh-CN" sz="2400" b="1" dirty="0" smtClean="0">
                <a:latin typeface="华文宋体" panose="02010600040101010101" pitchFamily="2" charset="-122"/>
                <a:ea typeface="华文宋体" panose="02010600040101010101" pitchFamily="2" charset="-122"/>
              </a:rPr>
              <a:t>379,000 </a:t>
            </a:r>
            <a:r>
              <a:rPr lang="zh-CN" altLang="en-US" sz="2400" b="1" dirty="0" smtClean="0">
                <a:latin typeface="华文宋体" panose="02010600040101010101" pitchFamily="2" charset="-122"/>
                <a:ea typeface="华文宋体" panose="02010600040101010101" pitchFamily="2" charset="-122"/>
              </a:rPr>
              <a:t>年</a:t>
            </a:r>
            <a:endParaRPr lang="zh-CN" altLang="en-US"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41608403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Damping </a:t>
            </a:r>
            <a:r>
              <a:rPr lang="zh-CN" altLang="en-US" b="1" dirty="0" smtClean="0">
                <a:latin typeface="华文宋体" panose="02010600040101010101" pitchFamily="2" charset="-122"/>
                <a:ea typeface="华文宋体" panose="02010600040101010101" pitchFamily="2" charset="-122"/>
              </a:rPr>
              <a:t>与暗物质比例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557622" cy="2308324"/>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增加暗物质比重，导致光子脱耦时宇宙年龄更大。使得</a:t>
            </a:r>
            <a:r>
              <a:rPr lang="en-US" altLang="zh-CN" sz="2400" b="1" dirty="0" smtClean="0">
                <a:latin typeface="华文宋体" panose="02010600040101010101" pitchFamily="2" charset="-122"/>
                <a:ea typeface="华文宋体" panose="02010600040101010101" pitchFamily="2" charset="-122"/>
              </a:rPr>
              <a:t>damping </a:t>
            </a:r>
            <a:r>
              <a:rPr lang="zh-CN" altLang="en-US" sz="2400" b="1" dirty="0" smtClean="0">
                <a:latin typeface="华文宋体" panose="02010600040101010101" pitchFamily="2" charset="-122"/>
                <a:ea typeface="华文宋体" panose="02010600040101010101" pitchFamily="2" charset="-122"/>
              </a:rPr>
              <a:t>效应移动到更大尺度（更小的 </a:t>
            </a:r>
            <a:r>
              <a:rPr lang="en-US" altLang="zh-CN" sz="2400" b="1" i="1" dirty="0" smtClean="0">
                <a:latin typeface="Times New Roman" panose="02020603050405020304" pitchFamily="18" charset="0"/>
                <a:ea typeface="华文宋体" panose="02010600040101010101" pitchFamily="2" charset="-122"/>
                <a:cs typeface="Times New Roman" panose="02020603050405020304" pitchFamily="18" charset="0"/>
              </a:rPr>
              <a:t>l</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p:txBody>
      </p:sp>
      <p:pic>
        <p:nvPicPr>
          <p:cNvPr id="9" name="Picture 4" descr="cldamping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75" y="1647825"/>
            <a:ext cx="48482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411185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角功率谱与参数估计</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4927273" cy="489364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上面看到，</a:t>
            </a: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角功率谱性状与曲率、重子比例、暗物质比例等密切相关。测量 </a:t>
            </a: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角功率谱可有效限制上述宇宙学参数。</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2003</a:t>
            </a:r>
            <a:r>
              <a:rPr lang="zh-CN" altLang="en-US" sz="2400" b="1" dirty="0" smtClean="0">
                <a:latin typeface="华文宋体" panose="02010600040101010101" pitchFamily="2" charset="-122"/>
                <a:ea typeface="华文宋体" panose="02010600040101010101" pitchFamily="2" charset="-122"/>
              </a:rPr>
              <a:t>年，</a:t>
            </a:r>
            <a:r>
              <a:rPr lang="en-US" altLang="zh-CN" sz="2400" b="1" dirty="0" smtClean="0">
                <a:latin typeface="华文宋体" panose="02010600040101010101" pitchFamily="2" charset="-122"/>
                <a:ea typeface="华文宋体" panose="02010600040101010101" pitchFamily="2" charset="-122"/>
              </a:rPr>
              <a:t>WMAP </a:t>
            </a:r>
            <a:r>
              <a:rPr lang="zh-CN" altLang="en-US" sz="2400" b="1" dirty="0" smtClean="0">
                <a:latin typeface="华文宋体" panose="02010600040101010101" pitchFamily="2" charset="-122"/>
                <a:ea typeface="华文宋体" panose="02010600040101010101" pitchFamily="2" charset="-122"/>
              </a:rPr>
              <a:t>卫星公布高质量的</a:t>
            </a:r>
            <a:r>
              <a:rPr lang="zh-CN" altLang="en-US" sz="2400" b="1" dirty="0">
                <a:latin typeface="华文宋体" panose="02010600040101010101" pitchFamily="2" charset="-122"/>
                <a:ea typeface="华文宋体" panose="02010600040101010101" pitchFamily="2" charset="-122"/>
              </a:rPr>
              <a:t>全天</a:t>
            </a:r>
            <a:r>
              <a:rPr lang="en-US" altLang="zh-CN" sz="2400" b="1" dirty="0" smtClean="0">
                <a:latin typeface="华文宋体" panose="02010600040101010101" pitchFamily="2" charset="-122"/>
                <a:ea typeface="华文宋体" panose="02010600040101010101" pitchFamily="2" charset="-122"/>
              </a:rPr>
              <a:t>CMB </a:t>
            </a:r>
            <a:r>
              <a:rPr lang="zh-CN" altLang="en-US" sz="2400" b="1" dirty="0" smtClean="0">
                <a:latin typeface="华文宋体" panose="02010600040101010101" pitchFamily="2" charset="-122"/>
                <a:ea typeface="华文宋体" panose="02010600040101010101" pitchFamily="2" charset="-122"/>
              </a:rPr>
              <a:t>图，对一系列宇宙学参数作出高精度测量。这将宇宙学带入精确宇宙学时代。</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人们对宇宙学参数最强有力的实验测量仍来自于</a:t>
            </a:r>
            <a:r>
              <a:rPr lang="en-US" altLang="zh-CN" sz="2400" b="1" dirty="0" smtClean="0">
                <a:latin typeface="华文宋体" panose="02010600040101010101" pitchFamily="2" charset="-122"/>
                <a:ea typeface="华文宋体" panose="02010600040101010101" pitchFamily="2" charset="-122"/>
              </a:rPr>
              <a:t>CMB</a:t>
            </a:r>
            <a:r>
              <a:rPr lang="zh-CN" altLang="en-US" sz="2400" b="1" dirty="0" smtClean="0">
                <a:latin typeface="华文宋体" panose="02010600040101010101" pitchFamily="2" charset="-122"/>
                <a:ea typeface="华文宋体" panose="02010600040101010101" pitchFamily="2" charset="-122"/>
              </a:rPr>
              <a:t>（目前</a:t>
            </a:r>
            <a:r>
              <a:rPr lang="en-US" altLang="zh-CN" sz="2400" b="1" dirty="0" smtClean="0">
                <a:latin typeface="华文宋体" panose="02010600040101010101" pitchFamily="2" charset="-122"/>
                <a:ea typeface="华文宋体" panose="02010600040101010101" pitchFamily="2" charset="-122"/>
              </a:rPr>
              <a:t>Planck</a:t>
            </a:r>
            <a:r>
              <a:rPr lang="zh-CN" altLang="en-US" sz="2400" b="1" dirty="0" smtClean="0">
                <a:latin typeface="华文宋体" panose="02010600040101010101" pitchFamily="2" charset="-122"/>
                <a:ea typeface="华文宋体" panose="02010600040101010101" pitchFamily="2" charset="-122"/>
              </a:rPr>
              <a:t>卫星）。</a:t>
            </a:r>
            <a:endParaRPr lang="en-US" altLang="zh-CN" sz="2400" b="1" dirty="0" smtClean="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4459" y="1690688"/>
            <a:ext cx="5045122" cy="4110093"/>
          </a:xfrm>
          <a:prstGeom prst="rect">
            <a:avLst/>
          </a:prstGeom>
        </p:spPr>
      </p:pic>
    </p:spTree>
    <p:extLst>
      <p:ext uri="{BB962C8B-B14F-4D97-AF65-F5344CB8AC3E}">
        <p14:creationId xmlns:p14="http://schemas.microsoft.com/office/powerpoint/2010/main" val="1357605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Cosmic Variance</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5121826" cy="526297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右图 </a:t>
            </a:r>
            <a:r>
              <a:rPr lang="en-US" altLang="zh-CN" sz="2400" b="1" i="1" dirty="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sz="2400" b="1" dirty="0" smtClean="0">
                <a:latin typeface="华文宋体" panose="02010600040101010101" pitchFamily="2" charset="-122"/>
                <a:ea typeface="华文宋体" panose="02010600040101010101" pitchFamily="2" charset="-122"/>
              </a:rPr>
              <a:t>&lt;100 </a:t>
            </a:r>
            <a:r>
              <a:rPr lang="zh-CN" altLang="en-US" sz="2400" b="1" dirty="0" smtClean="0">
                <a:latin typeface="华文宋体" panose="02010600040101010101" pitchFamily="2" charset="-122"/>
                <a:ea typeface="华文宋体" panose="02010600040101010101" pitchFamily="2" charset="-122"/>
              </a:rPr>
              <a:t>最大尺度测量结果反而不如 </a:t>
            </a:r>
            <a:r>
              <a:rPr lang="en-US" altLang="zh-CN" sz="2400" b="1" i="1" dirty="0" smtClean="0">
                <a:latin typeface="Times New Roman" panose="02020603050405020304" pitchFamily="18" charset="0"/>
                <a:ea typeface="华文宋体" panose="02010600040101010101" pitchFamily="2" charset="-122"/>
                <a:cs typeface="Times New Roman" panose="02020603050405020304" pitchFamily="18" charset="0"/>
              </a:rPr>
              <a:t>l </a:t>
            </a:r>
            <a:r>
              <a:rPr lang="en-US" altLang="zh-CN" sz="2400" b="1" dirty="0" smtClean="0">
                <a:latin typeface="华文宋体" panose="02010600040101010101" pitchFamily="2" charset="-122"/>
                <a:ea typeface="华文宋体" panose="02010600040101010101" pitchFamily="2" charset="-122"/>
              </a:rPr>
              <a:t>=100-500 </a:t>
            </a:r>
            <a:r>
              <a:rPr lang="zh-CN" altLang="en-US" sz="2400" b="1" dirty="0" smtClean="0">
                <a:latin typeface="华文宋体" panose="02010600040101010101" pitchFamily="2" charset="-122"/>
                <a:ea typeface="华文宋体" panose="02010600040101010101" pitchFamily="2" charset="-122"/>
              </a:rPr>
              <a:t>精确。</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这是因为较大尺度各向异性可取样的 </a:t>
            </a:r>
            <a:r>
              <a:rPr lang="en-US" altLang="zh-CN" sz="2400" b="1" dirty="0" smtClean="0">
                <a:latin typeface="华文宋体" panose="02010600040101010101" pitchFamily="2" charset="-122"/>
                <a:ea typeface="华文宋体" panose="02010600040101010101" pitchFamily="2" charset="-122"/>
              </a:rPr>
              <a:t>patch </a:t>
            </a:r>
            <a:r>
              <a:rPr lang="zh-CN" altLang="en-US" sz="2400" b="1" dirty="0" smtClean="0">
                <a:latin typeface="华文宋体" panose="02010600040101010101" pitchFamily="2" charset="-122"/>
                <a:ea typeface="华文宋体" panose="02010600040101010101" pitchFamily="2" charset="-122"/>
              </a:rPr>
              <a:t>太少，统计误差大。</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      </a:t>
            </a:r>
            <a:r>
              <a:rPr lang="en-US" altLang="zh-CN" sz="2400" b="1" i="1" dirty="0" err="1" smtClean="0">
                <a:latin typeface="华文宋体" panose="02010600040101010101" pitchFamily="2" charset="-122"/>
                <a:ea typeface="华文宋体" panose="02010600040101010101" pitchFamily="2" charset="-122"/>
              </a:rPr>
              <a:t>N</a:t>
            </a:r>
            <a:r>
              <a:rPr lang="en-US" altLang="zh-CN" sz="2400" b="1" baseline="-25000" dirty="0" err="1" smtClean="0">
                <a:latin typeface="华文宋体" panose="02010600040101010101" pitchFamily="2" charset="-122"/>
                <a:ea typeface="华文宋体" panose="02010600040101010101" pitchFamily="2" charset="-122"/>
              </a:rPr>
              <a:t>patch</a:t>
            </a:r>
            <a:r>
              <a:rPr lang="en-US" altLang="zh-CN" sz="2400" b="1" dirty="0" smtClean="0">
                <a:latin typeface="华文宋体" panose="02010600040101010101" pitchFamily="2" charset="-122"/>
                <a:ea typeface="华文宋体" panose="02010600040101010101" pitchFamily="2" charset="-122"/>
              </a:rPr>
              <a:t> = All-sky area / patch-area</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en-US" altLang="zh-CN" sz="2400" b="1" dirty="0" smtClean="0">
                <a:latin typeface="华文宋体" panose="02010600040101010101" pitchFamily="2" charset="-122"/>
                <a:ea typeface="华文宋体" panose="02010600040101010101" pitchFamily="2" charset="-122"/>
              </a:rPr>
              <a:t>“It </a:t>
            </a:r>
            <a:r>
              <a:rPr lang="en-US" altLang="zh-CN" sz="2400" b="1" dirty="0">
                <a:latin typeface="华文宋体" panose="02010600040101010101" pitchFamily="2" charset="-122"/>
                <a:ea typeface="华文宋体" panose="02010600040101010101" pitchFamily="2" charset="-122"/>
              </a:rPr>
              <a:t>is sometimes used, mainly by cosmologists, to mean the uncertainty because we can only observe one realization of all the possible observable universes</a:t>
            </a:r>
            <a:r>
              <a:rPr lang="en-US" altLang="zh-CN" sz="2400" b="1" dirty="0" smtClean="0">
                <a:latin typeface="华文宋体" panose="02010600040101010101" pitchFamily="2" charset="-122"/>
                <a:ea typeface="华文宋体" panose="02010600040101010101" pitchFamily="2" charset="-122"/>
              </a:rPr>
              <a:t>.”(wiki)</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4459" y="1690688"/>
            <a:ext cx="5045122" cy="4110093"/>
          </a:xfrm>
          <a:prstGeom prst="rect">
            <a:avLst/>
          </a:prstGeom>
        </p:spPr>
      </p:pic>
    </p:spTree>
    <p:extLst>
      <p:ext uri="{BB962C8B-B14F-4D97-AF65-F5344CB8AC3E}">
        <p14:creationId xmlns:p14="http://schemas.microsoft.com/office/powerpoint/2010/main" val="13185426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(WMAP, 2001-2010)</a:t>
            </a:r>
          </a:p>
        </p:txBody>
      </p:sp>
      <p:pic>
        <p:nvPicPr>
          <p:cNvPr id="6" name="图片 5"/>
          <p:cNvPicPr>
            <a:picLocks noChangeAspect="1"/>
          </p:cNvPicPr>
          <p:nvPr/>
        </p:nvPicPr>
        <p:blipFill>
          <a:blip r:embed="rId2"/>
          <a:stretch>
            <a:fillRect/>
          </a:stretch>
        </p:blipFill>
        <p:spPr>
          <a:xfrm>
            <a:off x="8831506" y="4803143"/>
            <a:ext cx="1007086" cy="742950"/>
          </a:xfrm>
          <a:prstGeom prst="rect">
            <a:avLst/>
          </a:prstGeom>
        </p:spPr>
      </p:pic>
      <p:pic>
        <p:nvPicPr>
          <p:cNvPr id="9" name="图片 8"/>
          <p:cNvPicPr>
            <a:picLocks noChangeAspect="1"/>
          </p:cNvPicPr>
          <p:nvPr/>
        </p:nvPicPr>
        <p:blipFill>
          <a:blip r:embed="rId3"/>
          <a:stretch>
            <a:fillRect/>
          </a:stretch>
        </p:blipFill>
        <p:spPr>
          <a:xfrm>
            <a:off x="1938143" y="881428"/>
            <a:ext cx="8462760" cy="4983041"/>
          </a:xfrm>
          <a:prstGeom prst="rect">
            <a:avLst/>
          </a:prstGeom>
        </p:spPr>
      </p:pic>
      <p:pic>
        <p:nvPicPr>
          <p:cNvPr id="11" name="图片 10"/>
          <p:cNvPicPr>
            <a:picLocks noChangeAspect="1"/>
          </p:cNvPicPr>
          <p:nvPr/>
        </p:nvPicPr>
        <p:blipFill>
          <a:blip r:embed="rId2"/>
          <a:stretch>
            <a:fillRect/>
          </a:stretch>
        </p:blipFill>
        <p:spPr>
          <a:xfrm>
            <a:off x="8840298" y="4719272"/>
            <a:ext cx="910371" cy="74295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42122">
            <a:off x="9490703" y="4077086"/>
            <a:ext cx="2470633" cy="2613858"/>
          </a:xfrm>
          <a:prstGeom prst="rect">
            <a:avLst/>
          </a:prstGeom>
        </p:spPr>
      </p:pic>
    </p:spTree>
    <p:extLst>
      <p:ext uri="{BB962C8B-B14F-4D97-AF65-F5344CB8AC3E}">
        <p14:creationId xmlns:p14="http://schemas.microsoft.com/office/powerpoint/2010/main" val="18686720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79045" y="197840"/>
            <a:ext cx="7620660" cy="6462320"/>
          </a:xfrm>
          <a:prstGeom prst="rect">
            <a:avLst/>
          </a:prstGeom>
        </p:spPr>
      </p:pic>
      <p:pic>
        <p:nvPicPr>
          <p:cNvPr id="2" name="图片 1"/>
          <p:cNvPicPr>
            <a:picLocks noChangeAspect="1"/>
          </p:cNvPicPr>
          <p:nvPr/>
        </p:nvPicPr>
        <p:blipFill>
          <a:blip r:embed="rId3"/>
          <a:stretch>
            <a:fillRect/>
          </a:stretch>
        </p:blipFill>
        <p:spPr>
          <a:xfrm>
            <a:off x="7258933" y="197840"/>
            <a:ext cx="1973751" cy="220999"/>
          </a:xfrm>
          <a:prstGeom prst="rect">
            <a:avLst/>
          </a:prstGeom>
        </p:spPr>
      </p:pic>
      <p:sp>
        <p:nvSpPr>
          <p:cNvPr id="5" name="矩形 4"/>
          <p:cNvSpPr/>
          <p:nvPr/>
        </p:nvSpPr>
        <p:spPr>
          <a:xfrm>
            <a:off x="8414427" y="2215994"/>
            <a:ext cx="3777574" cy="3416320"/>
          </a:xfrm>
          <a:prstGeom prst="rect">
            <a:avLst/>
          </a:prstGeom>
        </p:spPr>
        <p:txBody>
          <a:bodyPr wrap="square">
            <a:spAutoFit/>
          </a:bodyPr>
          <a:lstStyle/>
          <a:p>
            <a:r>
              <a:rPr lang="en-US" altLang="zh-CN" dirty="0">
                <a:solidFill>
                  <a:srgbClr val="222222"/>
                </a:solidFill>
                <a:latin typeface="Arial" panose="020B0604020202020204" pitchFamily="34" charset="0"/>
              </a:rPr>
              <a:t>Bennett, C. L.; et al. (2013</a:t>
            </a:r>
            <a:r>
              <a:rPr lang="en-US" altLang="zh-CN" dirty="0" smtClean="0">
                <a:solidFill>
                  <a:srgbClr val="222222"/>
                </a:solidFill>
                <a:latin typeface="Arial" panose="020B0604020202020204" pitchFamily="34" charset="0"/>
              </a:rPr>
              <a:t>).</a:t>
            </a:r>
          </a:p>
          <a:p>
            <a:endParaRPr lang="en-US" altLang="zh-CN" dirty="0">
              <a:solidFill>
                <a:srgbClr val="222222"/>
              </a:solidFill>
              <a:latin typeface="Arial" panose="020B0604020202020204" pitchFamily="34" charset="0"/>
            </a:endParaRPr>
          </a:p>
          <a:p>
            <a:r>
              <a:rPr lang="en-US" altLang="zh-CN" dirty="0" smtClean="0">
                <a:solidFill>
                  <a:srgbClr val="222222"/>
                </a:solidFill>
                <a:latin typeface="Arial" panose="020B0604020202020204" pitchFamily="34" charset="0"/>
              </a:rPr>
              <a:t> </a:t>
            </a:r>
            <a:r>
              <a:rPr lang="en-US" altLang="zh-CN" dirty="0">
                <a:solidFill>
                  <a:srgbClr val="222222"/>
                </a:solidFill>
                <a:latin typeface="Arial" panose="020B0604020202020204" pitchFamily="34" charset="0"/>
              </a:rPr>
              <a:t>"Nine-Year Wilkinson Microwave Anisotropy Probe (WMAP) Observations: Final Maps </a:t>
            </a:r>
            <a:r>
              <a:rPr lang="en-US" altLang="zh-CN" dirty="0" smtClean="0">
                <a:solidFill>
                  <a:srgbClr val="222222"/>
                </a:solidFill>
                <a:latin typeface="Arial" panose="020B0604020202020204" pitchFamily="34" charset="0"/>
              </a:rPr>
              <a:t>and Results</a:t>
            </a:r>
            <a:r>
              <a:rPr lang="en-US" altLang="zh-CN" dirty="0">
                <a:solidFill>
                  <a:srgbClr val="222222"/>
                </a:solidFill>
                <a:latin typeface="Arial" panose="020B0604020202020204" pitchFamily="34" charset="0"/>
              </a:rPr>
              <a:t>". </a:t>
            </a:r>
            <a:endParaRPr lang="en-US" altLang="zh-CN" dirty="0" smtClean="0">
              <a:solidFill>
                <a:srgbClr val="222222"/>
              </a:solidFill>
              <a:latin typeface="Arial" panose="020B0604020202020204" pitchFamily="34" charset="0"/>
            </a:endParaRPr>
          </a:p>
          <a:p>
            <a:endParaRPr lang="en-US" altLang="zh-CN" i="1" dirty="0">
              <a:solidFill>
                <a:srgbClr val="222222"/>
              </a:solidFill>
              <a:latin typeface="Arial" panose="020B0604020202020204" pitchFamily="34" charset="0"/>
              <a:hlinkClick r:id="rId4" tooltip="Astrophysical Journal Supplement"/>
            </a:endParaRPr>
          </a:p>
          <a:p>
            <a:r>
              <a:rPr lang="en-US" altLang="zh-CN" i="1" dirty="0" smtClean="0">
                <a:solidFill>
                  <a:srgbClr val="0B0080"/>
                </a:solidFill>
                <a:latin typeface="Arial" panose="020B0604020202020204" pitchFamily="34" charset="0"/>
                <a:hlinkClick r:id="rId4" tooltip="Astrophysical Journal Supplement"/>
              </a:rPr>
              <a:t>Astrophysical </a:t>
            </a:r>
            <a:r>
              <a:rPr lang="en-US" altLang="zh-CN" i="1" dirty="0">
                <a:solidFill>
                  <a:srgbClr val="0B0080"/>
                </a:solidFill>
                <a:latin typeface="Arial" panose="020B0604020202020204" pitchFamily="34" charset="0"/>
                <a:hlinkClick r:id="rId4" tooltip="Astrophysical Journal Supplement"/>
              </a:rPr>
              <a:t>Journal Supplement</a:t>
            </a:r>
            <a:r>
              <a:rPr lang="en-US" altLang="zh-CN" dirty="0">
                <a:solidFill>
                  <a:srgbClr val="222222"/>
                </a:solidFill>
                <a:latin typeface="Arial" panose="020B0604020202020204" pitchFamily="34" charset="0"/>
              </a:rPr>
              <a:t>. </a:t>
            </a:r>
            <a:r>
              <a:rPr lang="en-US" altLang="zh-CN" b="1" dirty="0">
                <a:solidFill>
                  <a:srgbClr val="222222"/>
                </a:solidFill>
                <a:latin typeface="Arial" panose="020B0604020202020204" pitchFamily="34" charset="0"/>
              </a:rPr>
              <a:t>208</a:t>
            </a:r>
            <a:r>
              <a:rPr lang="en-US" altLang="zh-CN" dirty="0">
                <a:solidFill>
                  <a:srgbClr val="222222"/>
                </a:solidFill>
                <a:latin typeface="Arial" panose="020B0604020202020204" pitchFamily="34" charset="0"/>
              </a:rPr>
              <a:t> (2): 20. </a:t>
            </a:r>
            <a:endParaRPr lang="en-US" altLang="zh-CN" dirty="0" smtClean="0">
              <a:solidFill>
                <a:srgbClr val="222222"/>
              </a:solidFill>
              <a:latin typeface="Arial" panose="020B0604020202020204" pitchFamily="34" charset="0"/>
            </a:endParaRPr>
          </a:p>
          <a:p>
            <a:endParaRPr lang="en-US" altLang="zh-CN" dirty="0">
              <a:solidFill>
                <a:srgbClr val="0B0080"/>
              </a:solidFill>
              <a:latin typeface="Arial" panose="020B0604020202020204" pitchFamily="34" charset="0"/>
              <a:hlinkClick r:id="rId5" tooltip="ArXiv"/>
            </a:endParaRPr>
          </a:p>
          <a:p>
            <a:endParaRPr lang="en-US" altLang="zh-CN" dirty="0" smtClean="0">
              <a:solidFill>
                <a:srgbClr val="0B0080"/>
              </a:solidFill>
              <a:latin typeface="Arial" panose="020B0604020202020204" pitchFamily="34" charset="0"/>
              <a:hlinkClick r:id="rId5" tooltip="ArXiv"/>
            </a:endParaRPr>
          </a:p>
          <a:p>
            <a:r>
              <a:rPr lang="en-US" altLang="zh-CN" dirty="0" smtClean="0">
                <a:solidFill>
                  <a:srgbClr val="0B0080"/>
                </a:solidFill>
                <a:latin typeface="Arial" panose="020B0604020202020204" pitchFamily="34" charset="0"/>
                <a:hlinkClick r:id="rId5" tooltip="ArXiv"/>
              </a:rPr>
              <a:t>arXiv</a:t>
            </a:r>
            <a:r>
              <a:rPr lang="en-US" altLang="zh-CN" dirty="0" smtClean="0">
                <a:solidFill>
                  <a:srgbClr val="222222"/>
                </a:solidFill>
                <a:latin typeface="Arial" panose="020B0604020202020204" pitchFamily="34" charset="0"/>
              </a:rPr>
              <a:t>:</a:t>
            </a:r>
            <a:r>
              <a:rPr lang="en-US" altLang="zh-CN" dirty="0" smtClean="0">
                <a:solidFill>
                  <a:srgbClr val="663366"/>
                </a:solidFill>
                <a:latin typeface="Arial" panose="020B0604020202020204" pitchFamily="34" charset="0"/>
                <a:hlinkClick r:id="rId6"/>
              </a:rPr>
              <a:t>1212.5225</a:t>
            </a:r>
            <a:endParaRPr lang="zh-CN" altLang="en-US" dirty="0"/>
          </a:p>
        </p:txBody>
      </p:sp>
    </p:spTree>
    <p:extLst>
      <p:ext uri="{BB962C8B-B14F-4D97-AF65-F5344CB8AC3E}">
        <p14:creationId xmlns:p14="http://schemas.microsoft.com/office/powerpoint/2010/main" val="36200332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WMAP </a:t>
            </a:r>
            <a:r>
              <a:rPr lang="en-US" altLang="zh-CN" b="1" dirty="0">
                <a:latin typeface="华文宋体" panose="02010600040101010101" pitchFamily="2" charset="-122"/>
                <a:ea typeface="华文宋体" panose="02010600040101010101" pitchFamily="2" charset="-122"/>
              </a:rPr>
              <a:t>top 10 (https://map.gsfc.nasa.gov/)</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001949" y="1244538"/>
            <a:ext cx="10351851" cy="5262979"/>
          </a:xfrm>
          <a:prstGeom prst="rect">
            <a:avLst/>
          </a:prstGeom>
        </p:spPr>
        <p:txBody>
          <a:bodyPr wrap="square">
            <a:spAutoFit/>
          </a:bodyPr>
          <a:lstStyle/>
          <a:p>
            <a:r>
              <a:rPr lang="en-US" altLang="zh-CN" sz="2800" b="1" dirty="0" smtClean="0"/>
              <a:t>The </a:t>
            </a:r>
            <a:r>
              <a:rPr lang="en-US" altLang="zh-CN" sz="2800" b="1" dirty="0"/>
              <a:t>WMAP science team </a:t>
            </a:r>
            <a:r>
              <a:rPr lang="en-US" altLang="zh-CN" sz="2800" b="1" dirty="0" smtClean="0"/>
              <a:t>has </a:t>
            </a:r>
            <a:r>
              <a:rPr lang="en-US" altLang="zh-CN" sz="2800" dirty="0" smtClean="0"/>
              <a:t>put </a:t>
            </a:r>
            <a:r>
              <a:rPr lang="en-US" altLang="zh-CN" sz="2800" dirty="0"/>
              <a:t>the "precision" in "precision cosmology" by reducing the allowed volume of cosmological parameters by a factor </a:t>
            </a:r>
            <a:r>
              <a:rPr lang="en-US" altLang="zh-CN" sz="2800" b="1" dirty="0"/>
              <a:t>in excess of 68,000</a:t>
            </a:r>
            <a:r>
              <a:rPr lang="en-US" altLang="zh-CN" sz="2800" dirty="0"/>
              <a:t>. The three most highly cited physics and astronomy papers published in the new millennium are WMAP scientific papers--- reflecting WMAP's enormous impact.</a:t>
            </a:r>
          </a:p>
          <a:p>
            <a:endParaRPr lang="en-US" altLang="zh-CN" sz="2800" b="1" dirty="0" smtClean="0"/>
          </a:p>
          <a:p>
            <a:r>
              <a:rPr lang="en-US" altLang="zh-CN" sz="2800" b="1" dirty="0" smtClean="0"/>
              <a:t>The </a:t>
            </a:r>
            <a:r>
              <a:rPr lang="en-US" altLang="zh-CN" sz="2800" b="1" dirty="0"/>
              <a:t>WMAP science team has </a:t>
            </a:r>
            <a:r>
              <a:rPr lang="en-US" altLang="zh-CN" sz="2800" b="1" dirty="0" smtClean="0"/>
              <a:t> </a:t>
            </a:r>
            <a:r>
              <a:rPr lang="en-US" altLang="zh-CN" sz="2800" dirty="0" smtClean="0"/>
              <a:t>mapped </a:t>
            </a:r>
            <a:r>
              <a:rPr lang="en-US" altLang="zh-CN" sz="2800" dirty="0"/>
              <a:t>the pattern of tiny fluctuations in the Cosmic Microwave Background (CMB) radiation (the oldest light in the universe) and produced the first fine-resolution (0.2 degree) full-sky map of the microwave sky.</a:t>
            </a:r>
          </a:p>
          <a:p>
            <a:endParaRPr lang="en-US" altLang="zh-CN" sz="2800" b="1" dirty="0" smtClean="0"/>
          </a:p>
        </p:txBody>
      </p:sp>
    </p:spTree>
    <p:extLst>
      <p:ext uri="{BB962C8B-B14F-4D97-AF65-F5344CB8AC3E}">
        <p14:creationId xmlns:p14="http://schemas.microsoft.com/office/powerpoint/2010/main" val="41058345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WMAP </a:t>
            </a:r>
            <a:r>
              <a:rPr lang="en-US" altLang="zh-CN" b="1" dirty="0">
                <a:latin typeface="华文宋体" panose="02010600040101010101" pitchFamily="2" charset="-122"/>
                <a:ea typeface="华文宋体" panose="02010600040101010101" pitchFamily="2" charset="-122"/>
              </a:rPr>
              <a:t>top 10 (https://map.gsfc.nasa.gov/)</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001949" y="1195900"/>
            <a:ext cx="10351851" cy="5632311"/>
          </a:xfrm>
          <a:prstGeom prst="rect">
            <a:avLst/>
          </a:prstGeom>
        </p:spPr>
        <p:txBody>
          <a:bodyPr wrap="square">
            <a:spAutoFit/>
          </a:bodyPr>
          <a:lstStyle/>
          <a:p>
            <a:r>
              <a:rPr lang="en-US" altLang="zh-CN" sz="2400" b="1" dirty="0"/>
              <a:t>The WMAP science team has </a:t>
            </a:r>
            <a:r>
              <a:rPr lang="en-US" altLang="zh-CN" sz="2400" dirty="0"/>
              <a:t>determined the universe to be 13.77 billion years old to within a half percent.</a:t>
            </a:r>
          </a:p>
          <a:p>
            <a:endParaRPr lang="en-US" altLang="zh-CN" sz="2400" b="1" dirty="0"/>
          </a:p>
          <a:p>
            <a:r>
              <a:rPr lang="en-US" altLang="zh-CN" sz="2400" b="1" dirty="0"/>
              <a:t>The WMAP science team has </a:t>
            </a:r>
            <a:r>
              <a:rPr lang="en-US" altLang="zh-CN" sz="2400" dirty="0"/>
              <a:t>nailed down the curvature of space to within 0.4% of "flat" Euclidean.</a:t>
            </a:r>
          </a:p>
          <a:p>
            <a:endParaRPr lang="en-US" altLang="zh-CN" sz="2400" b="1" dirty="0"/>
          </a:p>
          <a:p>
            <a:r>
              <a:rPr lang="en-US" altLang="zh-CN" sz="2400" b="1" dirty="0"/>
              <a:t>The WMAP science team has </a:t>
            </a:r>
            <a:r>
              <a:rPr lang="en-US" altLang="zh-CN" sz="2400" dirty="0"/>
              <a:t>determined that ordinary atoms (also called baryons) make up only 4.6% of the universe.</a:t>
            </a:r>
          </a:p>
          <a:p>
            <a:endParaRPr lang="en-US" altLang="zh-CN" sz="2400" b="1" dirty="0"/>
          </a:p>
          <a:p>
            <a:r>
              <a:rPr lang="en-US" altLang="zh-CN" sz="2400" b="1" dirty="0"/>
              <a:t>The WMAP science team has </a:t>
            </a:r>
            <a:r>
              <a:rPr lang="en-US" altLang="zh-CN" sz="2400" dirty="0"/>
              <a:t>completed a census of the universe and finds that dark matter (matter not made up of atoms) is 24.0%</a:t>
            </a:r>
          </a:p>
          <a:p>
            <a:endParaRPr lang="en-US" altLang="zh-CN" sz="2400" dirty="0"/>
          </a:p>
          <a:p>
            <a:r>
              <a:rPr lang="en-US" altLang="zh-CN" sz="2400" b="1" dirty="0"/>
              <a:t>The WMAP science team has </a:t>
            </a:r>
            <a:r>
              <a:rPr lang="en-US" altLang="zh-CN" sz="2400" dirty="0"/>
              <a:t>determined that dark energy, in the form of a cosmological constant, makes up 71.4% of the universe, causing the expansion rate of the universe to speed up. </a:t>
            </a:r>
            <a:r>
              <a:rPr lang="en-US" altLang="zh-CN" sz="2400" dirty="0" smtClean="0"/>
              <a:t>    ……</a:t>
            </a:r>
            <a:endParaRPr lang="en-US" altLang="zh-CN" sz="2400" dirty="0"/>
          </a:p>
        </p:txBody>
      </p:sp>
    </p:spTree>
    <p:extLst>
      <p:ext uri="{BB962C8B-B14F-4D97-AF65-F5344CB8AC3E}">
        <p14:creationId xmlns:p14="http://schemas.microsoft.com/office/powerpoint/2010/main" val="11252392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(Planck, 2009-2013)</a:t>
            </a:r>
          </a:p>
        </p:txBody>
      </p:sp>
      <p:pic>
        <p:nvPicPr>
          <p:cNvPr id="3" name="图片 2"/>
          <p:cNvPicPr>
            <a:picLocks noChangeAspect="1"/>
          </p:cNvPicPr>
          <p:nvPr/>
        </p:nvPicPr>
        <p:blipFill>
          <a:blip r:embed="rId2"/>
          <a:stretch>
            <a:fillRect/>
          </a:stretch>
        </p:blipFill>
        <p:spPr>
          <a:xfrm>
            <a:off x="1938143" y="881428"/>
            <a:ext cx="8462760" cy="49830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3" y="950740"/>
            <a:ext cx="8288638" cy="491372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7083">
            <a:off x="9715218" y="3947745"/>
            <a:ext cx="2553943" cy="2945423"/>
          </a:xfrm>
          <a:prstGeom prst="rect">
            <a:avLst/>
          </a:prstGeom>
        </p:spPr>
      </p:pic>
    </p:spTree>
    <p:extLst>
      <p:ext uri="{BB962C8B-B14F-4D97-AF65-F5344CB8AC3E}">
        <p14:creationId xmlns:p14="http://schemas.microsoft.com/office/powerpoint/2010/main" val="8246425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68" y="548053"/>
            <a:ext cx="8338772" cy="4503641"/>
          </a:xfrm>
          <a:prstGeom prst="rect">
            <a:avLst/>
          </a:prstGeom>
        </p:spPr>
      </p:pic>
      <p:sp>
        <p:nvSpPr>
          <p:cNvPr id="7" name="矩形 6"/>
          <p:cNvSpPr/>
          <p:nvPr/>
        </p:nvSpPr>
        <p:spPr>
          <a:xfrm>
            <a:off x="2837892" y="5970667"/>
            <a:ext cx="6715124" cy="649858"/>
          </a:xfrm>
          <a:prstGeom prst="rect">
            <a:avLst/>
          </a:prstGeom>
        </p:spPr>
        <p:txBody>
          <a:bodyPr wrap="square">
            <a:spAutoFit/>
          </a:bodyPr>
          <a:lstStyle/>
          <a:p>
            <a:pPr algn="ctr">
              <a:lnSpc>
                <a:spcPct val="120000"/>
              </a:lnSpc>
            </a:pPr>
            <a:r>
              <a:rPr lang="zh-CN" altLang="en-US" sz="3200" b="1" dirty="0" smtClean="0">
                <a:latin typeface="华文宋体" panose="02010600040101010101" pitchFamily="2" charset="-122"/>
                <a:ea typeface="华文宋体" panose="02010600040101010101" pitchFamily="2" charset="-122"/>
              </a:rPr>
              <a:t>对比三代卫星的 </a:t>
            </a:r>
            <a:r>
              <a:rPr lang="en-US" altLang="zh-CN" sz="3200" b="1" dirty="0" smtClean="0">
                <a:latin typeface="华文宋体" panose="02010600040101010101" pitchFamily="2" charset="-122"/>
                <a:ea typeface="华文宋体" panose="02010600040101010101" pitchFamily="2" charset="-122"/>
              </a:rPr>
              <a:t>CMB </a:t>
            </a:r>
            <a:r>
              <a:rPr lang="zh-CN" altLang="en-US" sz="3200" b="1" dirty="0" smtClean="0">
                <a:latin typeface="华文宋体" panose="02010600040101010101" pitchFamily="2" charset="-122"/>
                <a:ea typeface="华文宋体" panose="02010600040101010101" pitchFamily="2" charset="-122"/>
              </a:rPr>
              <a:t>温度图</a:t>
            </a:r>
            <a:endParaRPr lang="en-US" altLang="zh-CN" sz="32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40653654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4636" y="123287"/>
            <a:ext cx="9099068" cy="5852667"/>
          </a:xfrm>
          <a:prstGeom prst="rect">
            <a:avLst/>
          </a:prstGeom>
        </p:spPr>
      </p:pic>
      <p:sp>
        <p:nvSpPr>
          <p:cNvPr id="4" name="矩形 3"/>
          <p:cNvSpPr/>
          <p:nvPr/>
        </p:nvSpPr>
        <p:spPr>
          <a:xfrm>
            <a:off x="3035282" y="5878677"/>
            <a:ext cx="6255238" cy="1015663"/>
          </a:xfrm>
          <a:prstGeom prst="rect">
            <a:avLst/>
          </a:prstGeom>
        </p:spPr>
        <p:txBody>
          <a:bodyPr wrap="none">
            <a:spAutoFit/>
          </a:bodyPr>
          <a:lstStyle/>
          <a:p>
            <a:pPr algn="ctr">
              <a:lnSpc>
                <a:spcPct val="150000"/>
              </a:lnSpc>
            </a:pPr>
            <a:r>
              <a:rPr lang="en-US" altLang="zh-CN" sz="2000" b="1" dirty="0" smtClean="0">
                <a:latin typeface="黑体" panose="02010609060101010101" pitchFamily="49" charset="-122"/>
                <a:ea typeface="黑体" panose="02010609060101010101" pitchFamily="49" charset="-122"/>
              </a:rPr>
              <a:t>Planck</a:t>
            </a:r>
            <a:r>
              <a:rPr lang="zh-CN" altLang="en-US" sz="2000" b="1" dirty="0" smtClean="0">
                <a:latin typeface="黑体" panose="02010609060101010101" pitchFamily="49" charset="-122"/>
                <a:ea typeface="黑体" panose="02010609060101010101" pitchFamily="49" charset="-122"/>
              </a:rPr>
              <a:t>卫星温度角功率谱。第</a:t>
            </a:r>
            <a:r>
              <a:rPr lang="en-US" altLang="zh-CN" sz="2000" b="1" dirty="0" smtClean="0">
                <a:latin typeface="黑体" panose="02010609060101010101" pitchFamily="49" charset="-122"/>
                <a:ea typeface="黑体" panose="02010609060101010101" pitchFamily="49" charset="-122"/>
              </a:rPr>
              <a:t>6</a:t>
            </a:r>
            <a:r>
              <a:rPr lang="zh-CN" altLang="en-US" sz="2000" b="1" dirty="0" smtClean="0">
                <a:latin typeface="黑体" panose="02010609060101010101" pitchFamily="49" charset="-122"/>
                <a:ea typeface="黑体" panose="02010609060101010101" pitchFamily="49" charset="-122"/>
              </a:rPr>
              <a:t>个声学峰仍清晰可见。</a:t>
            </a:r>
            <a:endParaRPr lang="en-US" altLang="zh-CN" sz="2000" b="1" dirty="0" smtClean="0">
              <a:latin typeface="黑体" panose="02010609060101010101" pitchFamily="49" charset="-122"/>
              <a:ea typeface="黑体" panose="02010609060101010101" pitchFamily="49" charset="-122"/>
            </a:endParaRPr>
          </a:p>
          <a:p>
            <a:pPr algn="ctr">
              <a:lnSpc>
                <a:spcPct val="150000"/>
              </a:lnSpc>
            </a:pPr>
            <a:r>
              <a:rPr lang="zh-CN" altLang="en-US" sz="2000" b="1" dirty="0" smtClean="0">
                <a:latin typeface="黑体" panose="02010609060101010101" pitchFamily="49" charset="-122"/>
                <a:ea typeface="黑体" panose="02010609060101010101" pitchFamily="49" charset="-122"/>
              </a:rPr>
              <a:t>与 </a:t>
            </a:r>
            <a:r>
              <a:rPr lang="el-GR" altLang="zh-CN" sz="2000" b="1" dirty="0" smtClean="0">
                <a:latin typeface="黑体" panose="02010609060101010101" pitchFamily="49" charset="-122"/>
                <a:ea typeface="黑体" panose="02010609060101010101" pitchFamily="49" charset="-122"/>
              </a:rPr>
              <a:t>Λ</a:t>
            </a:r>
            <a:r>
              <a:rPr lang="en-US" altLang="zh-CN" sz="2000" b="1" dirty="0" smtClean="0">
                <a:latin typeface="黑体" panose="02010609060101010101" pitchFamily="49" charset="-122"/>
                <a:ea typeface="黑体" panose="02010609060101010101" pitchFamily="49" charset="-122"/>
              </a:rPr>
              <a:t>CDM </a:t>
            </a:r>
            <a:r>
              <a:rPr lang="zh-CN" altLang="en-US" sz="2000" b="1" dirty="0" smtClean="0">
                <a:latin typeface="黑体" panose="02010609060101010101" pitchFamily="49" charset="-122"/>
                <a:ea typeface="黑体" panose="02010609060101010101" pitchFamily="49" charset="-122"/>
              </a:rPr>
              <a:t>模型理论计算结果</a:t>
            </a:r>
            <a:r>
              <a:rPr lang="zh-CN" altLang="en-US" sz="2000" b="1" dirty="0">
                <a:latin typeface="黑体" panose="02010609060101010101" pitchFamily="49" charset="-122"/>
                <a:ea typeface="黑体" panose="02010609060101010101" pitchFamily="49" charset="-122"/>
              </a:rPr>
              <a:t>非常</a:t>
            </a:r>
            <a:r>
              <a:rPr lang="zh-CN" altLang="en-US" sz="2000" b="1" dirty="0" smtClean="0">
                <a:latin typeface="黑体" panose="02010609060101010101" pitchFamily="49" charset="-122"/>
                <a:ea typeface="黑体" panose="02010609060101010101" pitchFamily="49" charset="-122"/>
              </a:rPr>
              <a:t>吻合。</a:t>
            </a:r>
            <a:endParaRPr lang="zh-CN" altLang="en-US" sz="2000" dirty="0">
              <a:latin typeface="黑体" panose="02010609060101010101" pitchFamily="49" charset="-122"/>
              <a:ea typeface="黑体" panose="02010609060101010101" pitchFamily="49" charset="-122"/>
            </a:endParaRPr>
          </a:p>
        </p:txBody>
      </p:sp>
      <p:sp>
        <p:nvSpPr>
          <p:cNvPr id="5" name="矩形 4"/>
          <p:cNvSpPr/>
          <p:nvPr/>
        </p:nvSpPr>
        <p:spPr>
          <a:xfrm>
            <a:off x="6735355" y="530317"/>
            <a:ext cx="2973571" cy="461665"/>
          </a:xfrm>
          <a:prstGeom prst="rect">
            <a:avLst/>
          </a:prstGeom>
        </p:spPr>
        <p:txBody>
          <a:bodyPr wrap="none">
            <a:spAutoFit/>
          </a:bodyPr>
          <a:lstStyle/>
          <a:p>
            <a:r>
              <a:rPr lang="en-US" altLang="zh-CN" sz="2400" b="1" dirty="0" smtClean="0">
                <a:solidFill>
                  <a:srgbClr val="000000"/>
                </a:solidFill>
                <a:latin typeface="Times New Roman" panose="02020603050405020304" pitchFamily="18" charset="0"/>
                <a:cs typeface="Times New Roman" panose="02020603050405020304" pitchFamily="18" charset="0"/>
              </a:rPr>
              <a:t>A&amp;A 594, A13 (2016)</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879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复合（</a:t>
            </a:r>
            <a:r>
              <a:rPr lang="en-US" altLang="zh-CN" b="1" dirty="0" smtClean="0">
                <a:latin typeface="华文宋体" panose="02010600040101010101" pitchFamily="2" charset="-122"/>
                <a:ea typeface="华文宋体" panose="02010600040101010101" pitchFamily="2" charset="-122"/>
              </a:rPr>
              <a:t>Recombination</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4524315"/>
          </a:xfrm>
          <a:prstGeom prst="rect">
            <a:avLst/>
          </a:prstGeom>
        </p:spPr>
        <p:txBody>
          <a:bodyPr wrap="square">
            <a:spAutoFit/>
          </a:bodyPr>
          <a:lstStyle/>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In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cosmology, recombination refers to the epoch at which charged electrons and protons first became bound to form electrically neutral hydrogen atoms</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Recombination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occurred about 378,000 years after the Big Bang (at a redshift of z = 1100). ” (</a:t>
            </a:r>
            <a:r>
              <a:rPr lang="en-US" altLang="zh-CN" sz="2400" dirty="0" err="1">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宇宙学上，“复合”指，随着宇宙温度降低，电子、质子</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可以稳定结合</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为</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电中性氢原子</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的时期</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复合发生在宇宙年龄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378,000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年左右，对应红移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1100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306767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4513506"/>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4.4 </a:t>
            </a:r>
            <a:r>
              <a:rPr lang="zh-CN" altLang="en-US" b="1" dirty="0" smtClean="0">
                <a:latin typeface="华文宋体" panose="02010600040101010101" pitchFamily="2" charset="-122"/>
                <a:ea typeface="华文宋体" panose="02010600040101010101" pitchFamily="2" charset="-122"/>
              </a:rPr>
              <a:t>玻尔兹曼方程</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与宇宙学扰动*</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zh-CN" altLang="en-US" sz="4900" b="1" dirty="0" smtClean="0">
                <a:latin typeface="华文宋体" panose="02010600040101010101" pitchFamily="2" charset="-122"/>
                <a:ea typeface="华文宋体" panose="02010600040101010101" pitchFamily="2" charset="-122"/>
              </a:rPr>
              <a:t>精确解出相空间演化。本节计算复杂，不作要求。仅要求理解图像。</a:t>
            </a: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479160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37340" y="1507186"/>
            <a:ext cx="9363086" cy="496751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考虑时空受到弱引力场的扰动，那么度规满足</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endParaRPr lang="en-US" altLang="zh-CN" sz="2400" b="1" dirty="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注意：这里的             等于牛顿势（有兴趣同学可计算</a:t>
            </a:r>
            <a:r>
              <a:rPr lang="en-US" altLang="zh-CN" sz="2400" b="1" dirty="0" err="1" smtClean="0">
                <a:latin typeface="华文宋体" panose="02010600040101010101" pitchFamily="2" charset="-122"/>
                <a:ea typeface="华文宋体" panose="02010600040101010101" pitchFamily="2" charset="-122"/>
              </a:rPr>
              <a:t>Dodelson</a:t>
            </a:r>
            <a:r>
              <a:rPr lang="zh-CN" altLang="en-US" sz="2400" b="1" dirty="0" smtClean="0">
                <a:latin typeface="华文宋体" panose="02010600040101010101" pitchFamily="2" charset="-122"/>
                <a:ea typeface="华文宋体" panose="02010600040101010101" pitchFamily="2" charset="-122"/>
              </a:rPr>
              <a:t>书作业</a:t>
            </a:r>
            <a:r>
              <a:rPr lang="en-US" altLang="zh-CN" sz="2400" b="1" dirty="0" smtClean="0">
                <a:latin typeface="华文宋体" panose="02010600040101010101" pitchFamily="2" charset="-122"/>
                <a:ea typeface="华文宋体" panose="02010600040101010101" pitchFamily="2" charset="-122"/>
              </a:rPr>
              <a:t>2.3</a:t>
            </a:r>
            <a:r>
              <a:rPr lang="zh-CN" altLang="en-US" sz="2400" b="1" dirty="0" smtClean="0">
                <a:latin typeface="华文宋体" panose="02010600040101010101" pitchFamily="2" charset="-122"/>
                <a:ea typeface="华文宋体" panose="02010600040101010101" pitchFamily="2" charset="-122"/>
              </a:rPr>
              <a:t>，从弱引力场度规推导出牛顿运动方程）</a:t>
            </a:r>
            <a:endParaRPr lang="en-US" altLang="zh-CN" sz="2400" b="1" dirty="0" smtClean="0">
              <a:latin typeface="华文宋体" panose="02010600040101010101" pitchFamily="2" charset="-122"/>
              <a:ea typeface="华文宋体" panose="02010600040101010101" pitchFamily="2" charset="-122"/>
            </a:endParaRPr>
          </a:p>
          <a:p>
            <a:pPr marL="342900" indent="-342900">
              <a:lnSpc>
                <a:spcPct val="120000"/>
              </a:lnSpc>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插一句：这里只考虑了标量扰动，并采用了牛顿规范。</a:t>
            </a:r>
            <a:endParaRPr lang="en-US" altLang="zh-CN" sz="2400" b="1" dirty="0" smtClean="0">
              <a:latin typeface="华文宋体" panose="02010600040101010101" pitchFamily="2" charset="-122"/>
              <a:ea typeface="华文宋体" panose="02010600040101010101" pitchFamily="2" charset="-122"/>
            </a:endParaRPr>
          </a:p>
        </p:txBody>
      </p:sp>
      <p:pic>
        <p:nvPicPr>
          <p:cNvPr id="7" name="图片 6"/>
          <p:cNvPicPr>
            <a:picLocks noChangeAspect="1"/>
          </p:cNvPicPr>
          <p:nvPr/>
        </p:nvPicPr>
        <p:blipFill>
          <a:blip r:embed="rId2"/>
          <a:stretch>
            <a:fillRect/>
          </a:stretch>
        </p:blipFill>
        <p:spPr>
          <a:xfrm>
            <a:off x="3484705" y="2509444"/>
            <a:ext cx="4752916" cy="2052396"/>
          </a:xfrm>
          <a:prstGeom prst="rect">
            <a:avLst/>
          </a:prstGeom>
        </p:spPr>
      </p:pic>
      <p:pic>
        <p:nvPicPr>
          <p:cNvPr id="4" name="图片 3"/>
          <p:cNvPicPr>
            <a:picLocks noChangeAspect="1"/>
          </p:cNvPicPr>
          <p:nvPr/>
        </p:nvPicPr>
        <p:blipFill>
          <a:blip r:embed="rId3"/>
          <a:stretch>
            <a:fillRect/>
          </a:stretch>
        </p:blipFill>
        <p:spPr>
          <a:xfrm>
            <a:off x="3720189" y="5058304"/>
            <a:ext cx="905687" cy="458575"/>
          </a:xfrm>
          <a:prstGeom prst="rect">
            <a:avLst/>
          </a:prstGeom>
        </p:spPr>
      </p:pic>
    </p:spTree>
    <p:extLst>
      <p:ext uri="{BB962C8B-B14F-4D97-AF65-F5344CB8AC3E}">
        <p14:creationId xmlns:p14="http://schemas.microsoft.com/office/powerpoint/2010/main" val="30336617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49120" y="1629956"/>
            <a:ext cx="8849360" cy="3785652"/>
          </a:xfrm>
          <a:prstGeom prst="rect">
            <a:avLst/>
          </a:prstGeom>
        </p:spPr>
        <p:txBody>
          <a:bodyPr wrap="square">
            <a:spAutoFit/>
          </a:bodyPr>
          <a:lstStyle/>
          <a:p>
            <a:pPr algn="ctr"/>
            <a:r>
              <a:rPr lang="en-US" altLang="zh-CN" sz="4000" b="1" dirty="0">
                <a:latin typeface="华文宋体" panose="02010600040101010101" pitchFamily="2" charset="-122"/>
                <a:ea typeface="华文宋体" panose="02010600040101010101" pitchFamily="2" charset="-122"/>
              </a:rPr>
              <a:t>f</a:t>
            </a:r>
            <a:r>
              <a:rPr lang="zh-CN" altLang="en-US" sz="4000" b="1" dirty="0">
                <a:latin typeface="华文宋体" panose="02010600040101010101" pitchFamily="2" charset="-122"/>
                <a:ea typeface="华文宋体" panose="02010600040101010101" pitchFamily="2" charset="-122"/>
              </a:rPr>
              <a:t>，作为相空间分布</a:t>
            </a:r>
            <a:r>
              <a:rPr lang="zh-CN" altLang="en-US" sz="4000" b="1" dirty="0" smtClean="0">
                <a:latin typeface="华文宋体" panose="02010600040101010101" pitchFamily="2" charset="-122"/>
                <a:ea typeface="华文宋体" panose="02010600040101010101" pitchFamily="2" charset="-122"/>
              </a:rPr>
              <a:t>，</a:t>
            </a:r>
            <a:endParaRPr lang="en-US" altLang="zh-CN" sz="4000" b="1" dirty="0" smtClean="0">
              <a:latin typeface="华文宋体" panose="02010600040101010101" pitchFamily="2" charset="-122"/>
              <a:ea typeface="华文宋体" panose="02010600040101010101" pitchFamily="2" charset="-122"/>
            </a:endParaRPr>
          </a:p>
          <a:p>
            <a:pPr algn="ctr"/>
            <a:r>
              <a:rPr lang="zh-CN" altLang="en-US" sz="4000" b="1" dirty="0" smtClean="0">
                <a:latin typeface="华文宋体" panose="02010600040101010101" pitchFamily="2" charset="-122"/>
                <a:ea typeface="华文宋体" panose="02010600040101010101" pitchFamily="2" charset="-122"/>
              </a:rPr>
              <a:t>是</a:t>
            </a:r>
            <a:r>
              <a:rPr lang="zh-CN" altLang="en-US" sz="4000" b="1" dirty="0">
                <a:latin typeface="华文宋体" panose="02010600040101010101" pitchFamily="2" charset="-122"/>
                <a:ea typeface="华文宋体" panose="02010600040101010101" pitchFamily="2" charset="-122"/>
              </a:rPr>
              <a:t>时间、位置、动量的</a:t>
            </a:r>
            <a:r>
              <a:rPr lang="zh-CN" altLang="en-US" sz="4000" b="1" dirty="0" smtClean="0">
                <a:latin typeface="华文宋体" panose="02010600040101010101" pitchFamily="2" charset="-122"/>
                <a:ea typeface="华文宋体" panose="02010600040101010101" pitchFamily="2" charset="-122"/>
              </a:rPr>
              <a:t>函数（</a:t>
            </a:r>
            <a:r>
              <a:rPr lang="en-US" altLang="zh-CN" sz="4000" b="1" dirty="0" smtClean="0">
                <a:latin typeface="华文宋体" panose="02010600040101010101" pitchFamily="2" charset="-122"/>
                <a:ea typeface="华文宋体" panose="02010600040101010101" pitchFamily="2" charset="-122"/>
              </a:rPr>
              <a:t>8</a:t>
            </a:r>
            <a:r>
              <a:rPr lang="zh-CN" altLang="en-US" sz="4000" b="1" dirty="0">
                <a:latin typeface="华文宋体" panose="02010600040101010101" pitchFamily="2" charset="-122"/>
                <a:ea typeface="华文宋体" panose="02010600040101010101" pitchFamily="2" charset="-122"/>
              </a:rPr>
              <a:t>参数）。</a:t>
            </a:r>
            <a:r>
              <a:rPr lang="en-US" altLang="zh-CN" sz="4000" b="1" dirty="0">
                <a:latin typeface="华文宋体" panose="02010600040101010101" pitchFamily="2" charset="-122"/>
                <a:ea typeface="华文宋体" panose="02010600040101010101" pitchFamily="2" charset="-122"/>
              </a:rPr>
              <a:t/>
            </a:r>
            <a:br>
              <a:rPr lang="en-US" altLang="zh-CN" sz="4000" b="1" dirty="0">
                <a:latin typeface="华文宋体" panose="02010600040101010101" pitchFamily="2" charset="-122"/>
                <a:ea typeface="华文宋体" panose="02010600040101010101" pitchFamily="2" charset="-122"/>
              </a:rPr>
            </a:br>
            <a:endParaRPr lang="en-US" altLang="zh-CN" sz="4000" b="1" dirty="0" smtClean="0">
              <a:latin typeface="华文宋体" panose="02010600040101010101" pitchFamily="2" charset="-122"/>
              <a:ea typeface="华文宋体" panose="02010600040101010101" pitchFamily="2" charset="-122"/>
            </a:endParaRPr>
          </a:p>
          <a:p>
            <a:pPr algn="ctr"/>
            <a:endParaRPr lang="en-US" altLang="zh-CN" sz="4000" b="1" dirty="0" smtClean="0">
              <a:latin typeface="华文宋体" panose="02010600040101010101" pitchFamily="2" charset="-122"/>
              <a:ea typeface="华文宋体" panose="02010600040101010101" pitchFamily="2" charset="-122"/>
            </a:endParaRPr>
          </a:p>
          <a:p>
            <a:pPr algn="ctr"/>
            <a:r>
              <a:rPr lang="zh-CN" altLang="en-US" sz="4000" b="1" dirty="0" smtClean="0">
                <a:latin typeface="华文宋体" panose="02010600040101010101" pitchFamily="2" charset="-122"/>
                <a:ea typeface="华文宋体" panose="02010600040101010101" pitchFamily="2" charset="-122"/>
              </a:rPr>
              <a:t>我们对于</a:t>
            </a:r>
            <a:r>
              <a:rPr lang="zh-CN" altLang="en-US" sz="4000" b="1" dirty="0">
                <a:latin typeface="华文宋体" panose="02010600040101010101" pitchFamily="2" charset="-122"/>
                <a:ea typeface="华文宋体" panose="02010600040101010101" pitchFamily="2" charset="-122"/>
              </a:rPr>
              <a:t>宇宙中每个组分，</a:t>
            </a:r>
            <a:r>
              <a:rPr lang="en-US" altLang="zh-CN" sz="4000" b="1" dirty="0">
                <a:latin typeface="华文宋体" panose="02010600040101010101" pitchFamily="2" charset="-122"/>
                <a:ea typeface="华文宋体" panose="02010600040101010101" pitchFamily="2" charset="-122"/>
              </a:rPr>
              <a:t/>
            </a:r>
            <a:br>
              <a:rPr lang="en-US" altLang="zh-CN" sz="4000" b="1" dirty="0">
                <a:latin typeface="华文宋体" panose="02010600040101010101" pitchFamily="2" charset="-122"/>
                <a:ea typeface="华文宋体" panose="02010600040101010101" pitchFamily="2" charset="-122"/>
              </a:rPr>
            </a:br>
            <a:r>
              <a:rPr lang="zh-CN" altLang="en-US" sz="4000" b="1" dirty="0" smtClean="0">
                <a:latin typeface="华文宋体" panose="02010600040101010101" pitchFamily="2" charset="-122"/>
                <a:ea typeface="华文宋体" panose="02010600040101010101" pitchFamily="2" charset="-122"/>
              </a:rPr>
              <a:t>推导它的 </a:t>
            </a:r>
            <a:r>
              <a:rPr lang="en-US" altLang="zh-CN" sz="4000" b="1" dirty="0" smtClean="0">
                <a:latin typeface="华文宋体" panose="02010600040101010101" pitchFamily="2" charset="-122"/>
                <a:ea typeface="华文宋体" panose="02010600040101010101" pitchFamily="2" charset="-122"/>
              </a:rPr>
              <a:t>f </a:t>
            </a:r>
            <a:r>
              <a:rPr lang="zh-CN" altLang="en-US" sz="4000" b="1" dirty="0" smtClean="0">
                <a:latin typeface="华文宋体" panose="02010600040101010101" pitchFamily="2" charset="-122"/>
                <a:ea typeface="华文宋体" panose="02010600040101010101" pitchFamily="2" charset="-122"/>
              </a:rPr>
              <a:t>随时</a:t>
            </a:r>
            <a:r>
              <a:rPr lang="zh-CN" altLang="en-US" sz="4000" b="1" dirty="0">
                <a:latin typeface="华文宋体" panose="02010600040101010101" pitchFamily="2" charset="-122"/>
                <a:ea typeface="华文宋体" panose="02010600040101010101" pitchFamily="2" charset="-122"/>
              </a:rPr>
              <a:t>间的演化。</a:t>
            </a:r>
            <a:endParaRPr lang="zh-CN" altLang="en-US" sz="4000" dirty="0"/>
          </a:p>
        </p:txBody>
      </p:sp>
    </p:spTree>
    <p:extLst>
      <p:ext uri="{BB962C8B-B14F-4D97-AF65-F5344CB8AC3E}">
        <p14:creationId xmlns:p14="http://schemas.microsoft.com/office/powerpoint/2010/main" val="39805585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4513506"/>
          </a:xfrm>
        </p:spPr>
        <p:txBody>
          <a:bodyPr>
            <a:normAutofit/>
          </a:bodyPr>
          <a:lstStyle/>
          <a:p>
            <a:r>
              <a:rPr lang="en-US" altLang="zh-CN" b="1" dirty="0" smtClean="0">
                <a:latin typeface="华文宋体" panose="02010600040101010101" pitchFamily="2" charset="-122"/>
                <a:ea typeface="华文宋体" panose="02010600040101010101" pitchFamily="2" charset="-122"/>
              </a:rPr>
              <a:t>4.4</a:t>
            </a:r>
            <a:r>
              <a:rPr lang="en-US" altLang="zh-CN" b="1" dirty="0">
                <a:latin typeface="华文宋体" panose="02010600040101010101" pitchFamily="2" charset="-122"/>
                <a:ea typeface="华文宋体" panose="02010600040101010101" pitchFamily="2" charset="-122"/>
              </a:rPr>
              <a:t>.</a:t>
            </a:r>
            <a:r>
              <a:rPr lang="en-US" altLang="zh-CN" b="1" dirty="0" smtClean="0">
                <a:latin typeface="华文宋体" panose="02010600040101010101" pitchFamily="2" charset="-122"/>
                <a:ea typeface="华文宋体" panose="02010600040101010101" pitchFamily="2" charset="-122"/>
              </a:rPr>
              <a:t>1 </a:t>
            </a:r>
            <a:r>
              <a:rPr lang="zh-CN" altLang="en-US" b="1" dirty="0" smtClean="0">
                <a:latin typeface="华文宋体" panose="02010600040101010101" pitchFamily="2" charset="-122"/>
                <a:ea typeface="华文宋体" panose="02010600040101010101" pitchFamily="2" charset="-122"/>
              </a:rPr>
              <a:t>无碰撞光子</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玻尔兹曼方程推导</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5745477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4.4 </a:t>
            </a:r>
            <a:r>
              <a:rPr lang="zh-CN" altLang="en-US" b="1" dirty="0" smtClean="0">
                <a:latin typeface="华文宋体" panose="02010600040101010101" pitchFamily="2" charset="-122"/>
                <a:ea typeface="华文宋体" panose="02010600040101010101" pitchFamily="2" charset="-122"/>
              </a:rPr>
              <a:t>玻尔兹曼方程</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与宇宙学扰动</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07731"/>
            <a:ext cx="9144000" cy="6858000"/>
          </a:xfrm>
          <a:prstGeom prst="rect">
            <a:avLst/>
          </a:prstGeom>
        </p:spPr>
      </p:pic>
      <p:pic>
        <p:nvPicPr>
          <p:cNvPr id="4" name="图片 3"/>
          <p:cNvPicPr>
            <a:picLocks noChangeAspect="1"/>
          </p:cNvPicPr>
          <p:nvPr/>
        </p:nvPicPr>
        <p:blipFill>
          <a:blip r:embed="rId3"/>
          <a:stretch>
            <a:fillRect/>
          </a:stretch>
        </p:blipFill>
        <p:spPr>
          <a:xfrm>
            <a:off x="285415" y="6363563"/>
            <a:ext cx="929721" cy="373412"/>
          </a:xfrm>
          <a:prstGeom prst="rect">
            <a:avLst/>
          </a:prstGeom>
        </p:spPr>
      </p:pic>
      <p:pic>
        <p:nvPicPr>
          <p:cNvPr id="5" name="图片 4"/>
          <p:cNvPicPr>
            <a:picLocks noChangeAspect="1"/>
          </p:cNvPicPr>
          <p:nvPr/>
        </p:nvPicPr>
        <p:blipFill>
          <a:blip r:embed="rId3"/>
          <a:stretch>
            <a:fillRect/>
          </a:stretch>
        </p:blipFill>
        <p:spPr>
          <a:xfrm>
            <a:off x="566770" y="0"/>
            <a:ext cx="10511538" cy="664840"/>
          </a:xfrm>
          <a:prstGeom prst="rect">
            <a:avLst/>
          </a:prstGeom>
        </p:spPr>
      </p:pic>
      <p:pic>
        <p:nvPicPr>
          <p:cNvPr id="6" name="图片 5"/>
          <p:cNvPicPr>
            <a:picLocks noChangeAspect="1"/>
          </p:cNvPicPr>
          <p:nvPr/>
        </p:nvPicPr>
        <p:blipFill>
          <a:blip r:embed="rId3"/>
          <a:stretch>
            <a:fillRect/>
          </a:stretch>
        </p:blipFill>
        <p:spPr>
          <a:xfrm>
            <a:off x="750275" y="6166160"/>
            <a:ext cx="10477502" cy="373412"/>
          </a:xfrm>
          <a:prstGeom prst="rect">
            <a:avLst/>
          </a:prstGeom>
        </p:spPr>
      </p:pic>
      <p:pic>
        <p:nvPicPr>
          <p:cNvPr id="7" name="图片 6"/>
          <p:cNvPicPr>
            <a:picLocks noChangeAspect="1"/>
          </p:cNvPicPr>
          <p:nvPr/>
        </p:nvPicPr>
        <p:blipFill>
          <a:blip r:embed="rId3"/>
          <a:stretch>
            <a:fillRect/>
          </a:stretch>
        </p:blipFill>
        <p:spPr>
          <a:xfrm>
            <a:off x="67406" y="6460359"/>
            <a:ext cx="10477502" cy="373412"/>
          </a:xfrm>
          <a:prstGeom prst="rect">
            <a:avLst/>
          </a:prstGeom>
        </p:spPr>
      </p:pic>
    </p:spTree>
    <p:extLst>
      <p:ext uri="{BB962C8B-B14F-4D97-AF65-F5344CB8AC3E}">
        <p14:creationId xmlns:p14="http://schemas.microsoft.com/office/powerpoint/2010/main" val="4895142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10" name="图片 9"/>
          <p:cNvPicPr>
            <a:picLocks noChangeAspect="1"/>
          </p:cNvPicPr>
          <p:nvPr/>
        </p:nvPicPr>
        <p:blipFill>
          <a:blip r:embed="rId2"/>
          <a:stretch>
            <a:fillRect/>
          </a:stretch>
        </p:blipFill>
        <p:spPr>
          <a:xfrm>
            <a:off x="360483" y="0"/>
            <a:ext cx="10477502" cy="373412"/>
          </a:xfrm>
          <a:prstGeom prst="rect">
            <a:avLst/>
          </a:prstGeom>
        </p:spPr>
      </p:pic>
      <p:pic>
        <p:nvPicPr>
          <p:cNvPr id="11" name="图片 10"/>
          <p:cNvPicPr>
            <a:picLocks noChangeAspect="1"/>
          </p:cNvPicPr>
          <p:nvPr/>
        </p:nvPicPr>
        <p:blipFill>
          <a:blip r:embed="rId2"/>
          <a:stretch>
            <a:fillRect/>
          </a:stretch>
        </p:blipFill>
        <p:spPr>
          <a:xfrm>
            <a:off x="688729" y="5081954"/>
            <a:ext cx="10477502" cy="1776046"/>
          </a:xfrm>
          <a:prstGeom prst="rect">
            <a:avLst/>
          </a:prstGeom>
        </p:spPr>
      </p:pic>
    </p:spTree>
    <p:extLst>
      <p:ext uri="{BB962C8B-B14F-4D97-AF65-F5344CB8AC3E}">
        <p14:creationId xmlns:p14="http://schemas.microsoft.com/office/powerpoint/2010/main" val="17482058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5" name="图片 4"/>
          <p:cNvPicPr>
            <a:picLocks noChangeAspect="1"/>
          </p:cNvPicPr>
          <p:nvPr/>
        </p:nvPicPr>
        <p:blipFill>
          <a:blip r:embed="rId2"/>
          <a:stretch>
            <a:fillRect/>
          </a:stretch>
        </p:blipFill>
        <p:spPr>
          <a:xfrm>
            <a:off x="465990" y="3242294"/>
            <a:ext cx="10477502" cy="3615706"/>
          </a:xfrm>
          <a:prstGeom prst="rect">
            <a:avLst/>
          </a:prstGeom>
        </p:spPr>
      </p:pic>
    </p:spTree>
    <p:extLst>
      <p:ext uri="{BB962C8B-B14F-4D97-AF65-F5344CB8AC3E}">
        <p14:creationId xmlns:p14="http://schemas.microsoft.com/office/powerpoint/2010/main" val="27097014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826338" y="-1047965"/>
            <a:ext cx="6512772" cy="8683696"/>
          </a:xfrm>
          <a:prstGeom prst="rect">
            <a:avLst/>
          </a:prstGeom>
        </p:spPr>
      </p:pic>
    </p:spTree>
    <p:extLst>
      <p:ext uri="{BB962C8B-B14F-4D97-AF65-F5344CB8AC3E}">
        <p14:creationId xmlns:p14="http://schemas.microsoft.com/office/powerpoint/2010/main" val="38199782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64921" y="-854161"/>
            <a:ext cx="6349933" cy="8466578"/>
          </a:xfrm>
          <a:prstGeom prst="rect">
            <a:avLst/>
          </a:prstGeom>
        </p:spPr>
      </p:pic>
      <p:pic>
        <p:nvPicPr>
          <p:cNvPr id="5" name="图片 4"/>
          <p:cNvPicPr>
            <a:picLocks noChangeAspect="1"/>
          </p:cNvPicPr>
          <p:nvPr/>
        </p:nvPicPr>
        <p:blipFill>
          <a:blip r:embed="rId2"/>
          <a:stretch>
            <a:fillRect/>
          </a:stretch>
        </p:blipFill>
        <p:spPr>
          <a:xfrm>
            <a:off x="750275" y="4826000"/>
            <a:ext cx="10477502" cy="1959373"/>
          </a:xfrm>
          <a:prstGeom prst="rect">
            <a:avLst/>
          </a:prstGeom>
        </p:spPr>
      </p:pic>
    </p:spTree>
    <p:extLst>
      <p:ext uri="{BB962C8B-B14F-4D97-AF65-F5344CB8AC3E}">
        <p14:creationId xmlns:p14="http://schemas.microsoft.com/office/powerpoint/2010/main" val="3041442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5" name="图片 4"/>
          <p:cNvPicPr>
            <a:picLocks noChangeAspect="1"/>
          </p:cNvPicPr>
          <p:nvPr/>
        </p:nvPicPr>
        <p:blipFill>
          <a:blip r:embed="rId2"/>
          <a:stretch>
            <a:fillRect/>
          </a:stretch>
        </p:blipFill>
        <p:spPr>
          <a:xfrm>
            <a:off x="387015" y="6532986"/>
            <a:ext cx="10477502" cy="373412"/>
          </a:xfrm>
          <a:prstGeom prst="rect">
            <a:avLst/>
          </a:prstGeom>
        </p:spPr>
      </p:pic>
      <p:pic>
        <p:nvPicPr>
          <p:cNvPr id="6" name="图片 5"/>
          <p:cNvPicPr>
            <a:picLocks noChangeAspect="1"/>
          </p:cNvPicPr>
          <p:nvPr/>
        </p:nvPicPr>
        <p:blipFill>
          <a:blip r:embed="rId2"/>
          <a:stretch>
            <a:fillRect/>
          </a:stretch>
        </p:blipFill>
        <p:spPr>
          <a:xfrm>
            <a:off x="285415" y="487786"/>
            <a:ext cx="1167465" cy="373412"/>
          </a:xfrm>
          <a:prstGeom prst="rect">
            <a:avLst/>
          </a:prstGeom>
        </p:spPr>
      </p:pic>
    </p:spTree>
    <p:extLst>
      <p:ext uri="{BB962C8B-B14F-4D97-AF65-F5344CB8AC3E}">
        <p14:creationId xmlns:p14="http://schemas.microsoft.com/office/powerpoint/2010/main" val="2757675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复合（</a:t>
            </a:r>
            <a:r>
              <a:rPr lang="en-US" altLang="zh-CN" b="1" dirty="0" smtClean="0">
                <a:latin typeface="华文宋体" panose="02010600040101010101" pitchFamily="2" charset="-122"/>
                <a:ea typeface="华文宋体" panose="02010600040101010101" pitchFamily="2" charset="-122"/>
              </a:rPr>
              <a:t>Recombination</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3785652"/>
          </a:xfrm>
          <a:prstGeom prst="rect">
            <a:avLst/>
          </a:prstGeom>
        </p:spPr>
        <p:txBody>
          <a:bodyPr wrap="square">
            <a:spAutoFit/>
          </a:bodyPr>
          <a:lstStyle/>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The word "recombination" is misleading, since the big bang theory doesn't posit that protons and electrons had been combined before, but the name exists for historical reasons since it was named before the Big Bang hypothesis became the primary theory of the creation of the universe</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“复合”一词其实并不正确，有很强的误导性。因为根据大爆炸，在复合之前质子和电子从未稳定结合在一起（因此其实是“</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first combination</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这一名词由来有其历史原因。命名时大爆炸宇宙学尚未成为宇宙学的主导理论。</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680666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605280" y="1635760"/>
            <a:ext cx="9144000" cy="6858000"/>
          </a:xfrm>
          <a:prstGeom prst="rect">
            <a:avLst/>
          </a:prstGeom>
        </p:spPr>
      </p:pic>
      <p:pic>
        <p:nvPicPr>
          <p:cNvPr id="5" name="图片 4"/>
          <p:cNvPicPr>
            <a:picLocks noChangeAspect="1"/>
          </p:cNvPicPr>
          <p:nvPr/>
        </p:nvPicPr>
        <p:blipFill>
          <a:blip r:embed="rId2"/>
          <a:stretch>
            <a:fillRect/>
          </a:stretch>
        </p:blipFill>
        <p:spPr>
          <a:xfrm>
            <a:off x="219806" y="4450080"/>
            <a:ext cx="10477502" cy="2536091"/>
          </a:xfrm>
          <a:prstGeom prst="rect">
            <a:avLst/>
          </a:prstGeom>
        </p:spPr>
      </p:pic>
    </p:spTree>
    <p:extLst>
      <p:ext uri="{BB962C8B-B14F-4D97-AF65-F5344CB8AC3E}">
        <p14:creationId xmlns:p14="http://schemas.microsoft.com/office/powerpoint/2010/main" val="31359303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1869440"/>
            <a:ext cx="9144000" cy="6858000"/>
          </a:xfrm>
          <a:prstGeom prst="rect">
            <a:avLst/>
          </a:prstGeom>
        </p:spPr>
      </p:pic>
      <p:pic>
        <p:nvPicPr>
          <p:cNvPr id="6" name="图片 5"/>
          <p:cNvPicPr>
            <a:picLocks noChangeAspect="1"/>
          </p:cNvPicPr>
          <p:nvPr/>
        </p:nvPicPr>
        <p:blipFill>
          <a:blip r:embed="rId2"/>
          <a:stretch>
            <a:fillRect/>
          </a:stretch>
        </p:blipFill>
        <p:spPr>
          <a:xfrm>
            <a:off x="1357726" y="-2529840"/>
            <a:ext cx="10477502" cy="3413760"/>
          </a:xfrm>
          <a:prstGeom prst="rect">
            <a:avLst/>
          </a:prstGeom>
        </p:spPr>
      </p:pic>
    </p:spTree>
    <p:extLst>
      <p:ext uri="{BB962C8B-B14F-4D97-AF65-F5344CB8AC3E}">
        <p14:creationId xmlns:p14="http://schemas.microsoft.com/office/powerpoint/2010/main" val="29448455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524250" y="0"/>
            <a:ext cx="5143500" cy="6858000"/>
          </a:xfrm>
          <a:prstGeom prst="rect">
            <a:avLst/>
          </a:prstGeom>
        </p:spPr>
      </p:pic>
    </p:spTree>
    <p:extLst>
      <p:ext uri="{BB962C8B-B14F-4D97-AF65-F5344CB8AC3E}">
        <p14:creationId xmlns:p14="http://schemas.microsoft.com/office/powerpoint/2010/main" val="15275567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845357" y="-668924"/>
            <a:ext cx="6069330" cy="8092440"/>
          </a:xfrm>
          <a:prstGeom prst="rect">
            <a:avLst/>
          </a:prstGeom>
        </p:spPr>
      </p:pic>
    </p:spTree>
    <p:extLst>
      <p:ext uri="{BB962C8B-B14F-4D97-AF65-F5344CB8AC3E}">
        <p14:creationId xmlns:p14="http://schemas.microsoft.com/office/powerpoint/2010/main" val="12459317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4513506"/>
          </a:xfrm>
        </p:spPr>
        <p:txBody>
          <a:bodyPr>
            <a:normAutofit/>
          </a:bodyPr>
          <a:lstStyle/>
          <a:p>
            <a:r>
              <a:rPr lang="en-US" altLang="zh-CN" b="1" dirty="0" smtClean="0">
                <a:latin typeface="华文宋体" panose="02010600040101010101" pitchFamily="2" charset="-122"/>
                <a:ea typeface="华文宋体" panose="02010600040101010101" pitchFamily="2" charset="-122"/>
              </a:rPr>
              <a:t>4.4.</a:t>
            </a:r>
            <a:r>
              <a:rPr lang="en-US" altLang="zh-CN" b="1" dirty="0">
                <a:latin typeface="华文宋体" panose="02010600040101010101" pitchFamily="2" charset="-122"/>
                <a:ea typeface="华文宋体" panose="02010600040101010101" pitchFamily="2" charset="-122"/>
              </a:rPr>
              <a:t>2</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含光子碰撞项</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的玻尔兹曼方程</a:t>
            </a: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1015406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2" name="图片 1"/>
          <p:cNvPicPr>
            <a:picLocks noChangeAspect="1"/>
          </p:cNvPicPr>
          <p:nvPr/>
        </p:nvPicPr>
        <p:blipFill>
          <a:blip r:embed="rId3"/>
          <a:stretch>
            <a:fillRect/>
          </a:stretch>
        </p:blipFill>
        <p:spPr>
          <a:xfrm>
            <a:off x="4107007" y="2495527"/>
            <a:ext cx="3977985" cy="525826"/>
          </a:xfrm>
          <a:prstGeom prst="rect">
            <a:avLst/>
          </a:prstGeom>
        </p:spPr>
      </p:pic>
      <p:pic>
        <p:nvPicPr>
          <p:cNvPr id="3" name="图片 2"/>
          <p:cNvPicPr>
            <a:picLocks noChangeAspect="1"/>
          </p:cNvPicPr>
          <p:nvPr/>
        </p:nvPicPr>
        <p:blipFill>
          <a:blip r:embed="rId4"/>
          <a:stretch>
            <a:fillRect/>
          </a:stretch>
        </p:blipFill>
        <p:spPr>
          <a:xfrm>
            <a:off x="2798777" y="4216361"/>
            <a:ext cx="6980525" cy="883997"/>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散射</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2677656"/>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把动量也都写出来，电子、光子散射满足</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从图像上就可以得到散射对相空间分布造成的影响，应满足如下形式：</a:t>
            </a:r>
            <a:endParaRPr lang="en-US" altLang="zh-CN" sz="24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2408616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散射</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83099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对电子动量、另外一个光子的动量积分。考虑到能量、动量守恒。全空间积分可以如下写出</a:t>
            </a:r>
            <a:endParaRPr lang="en-US" altLang="zh-CN" sz="2400" b="1" dirty="0" smtClean="0">
              <a:latin typeface="华文宋体" panose="02010600040101010101" pitchFamily="2" charset="-122"/>
              <a:ea typeface="华文宋体" panose="02010600040101010101" pitchFamily="2" charset="-122"/>
            </a:endParaRPr>
          </a:p>
        </p:txBody>
      </p:sp>
      <p:pic>
        <p:nvPicPr>
          <p:cNvPr id="10" name="图片 9"/>
          <p:cNvPicPr>
            <a:picLocks noChangeAspect="1"/>
          </p:cNvPicPr>
          <p:nvPr/>
        </p:nvPicPr>
        <p:blipFill>
          <a:blip r:embed="rId3"/>
          <a:stretch>
            <a:fillRect/>
          </a:stretch>
        </p:blipFill>
        <p:spPr>
          <a:xfrm>
            <a:off x="1969412" y="2787617"/>
            <a:ext cx="8253175" cy="754445"/>
          </a:xfrm>
          <a:prstGeom prst="rect">
            <a:avLst/>
          </a:prstGeom>
        </p:spPr>
      </p:pic>
      <p:pic>
        <p:nvPicPr>
          <p:cNvPr id="11" name="图片 10"/>
          <p:cNvPicPr>
            <a:picLocks noChangeAspect="1"/>
          </p:cNvPicPr>
          <p:nvPr/>
        </p:nvPicPr>
        <p:blipFill>
          <a:blip r:embed="rId4"/>
          <a:stretch>
            <a:fillRect/>
          </a:stretch>
        </p:blipFill>
        <p:spPr>
          <a:xfrm>
            <a:off x="2812856" y="3758795"/>
            <a:ext cx="6713802" cy="1120237"/>
          </a:xfrm>
          <a:prstGeom prst="rect">
            <a:avLst/>
          </a:prstGeom>
        </p:spPr>
      </p:pic>
      <p:pic>
        <p:nvPicPr>
          <p:cNvPr id="2" name="图片 1"/>
          <p:cNvPicPr>
            <a:picLocks noChangeAspect="1"/>
          </p:cNvPicPr>
          <p:nvPr/>
        </p:nvPicPr>
        <p:blipFill>
          <a:blip r:embed="rId5"/>
          <a:stretch>
            <a:fillRect/>
          </a:stretch>
        </p:blipFill>
        <p:spPr>
          <a:xfrm>
            <a:off x="2138583" y="5293640"/>
            <a:ext cx="2225233" cy="624894"/>
          </a:xfrm>
          <a:prstGeom prst="rect">
            <a:avLst/>
          </a:prstGeom>
        </p:spPr>
      </p:pic>
    </p:spTree>
    <p:extLst>
      <p:ext uri="{BB962C8B-B14F-4D97-AF65-F5344CB8AC3E}">
        <p14:creationId xmlns:p14="http://schemas.microsoft.com/office/powerpoint/2010/main" val="7904207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散射</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83099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经过很多复杂计算。。。（电子能量的非相对论形式、散射中光子</a:t>
            </a:r>
            <a:r>
              <a:rPr lang="en-US" altLang="zh-CN" sz="2400" b="1" dirty="0" smtClean="0">
                <a:latin typeface="华文宋体" panose="02010600040101010101" pitchFamily="2" charset="-122"/>
                <a:ea typeface="华文宋体" panose="02010600040101010101" pitchFamily="2" charset="-122"/>
              </a:rPr>
              <a:t>-</a:t>
            </a:r>
            <a:r>
              <a:rPr lang="zh-CN" altLang="en-US" sz="2400" b="1" dirty="0" smtClean="0">
                <a:latin typeface="华文宋体" panose="02010600040101010101" pitchFamily="2" charset="-122"/>
                <a:ea typeface="华文宋体" panose="02010600040101010101" pitchFamily="2" charset="-122"/>
              </a:rPr>
              <a:t>电子间动能转移小，作一个小量展开、种种计算。。。）</a:t>
            </a:r>
            <a:endParaRPr lang="en-US" altLang="zh-CN" sz="2400" b="1" dirty="0" smtClean="0">
              <a:latin typeface="华文宋体" panose="02010600040101010101" pitchFamily="2" charset="-122"/>
              <a:ea typeface="华文宋体" panose="02010600040101010101" pitchFamily="2" charset="-122"/>
            </a:endParaRPr>
          </a:p>
        </p:txBody>
      </p:sp>
      <p:pic>
        <p:nvPicPr>
          <p:cNvPr id="12" name="图片 11"/>
          <p:cNvPicPr>
            <a:picLocks noChangeAspect="1"/>
          </p:cNvPicPr>
          <p:nvPr/>
        </p:nvPicPr>
        <p:blipFill>
          <a:blip r:embed="rId3"/>
          <a:stretch>
            <a:fillRect/>
          </a:stretch>
        </p:blipFill>
        <p:spPr>
          <a:xfrm>
            <a:off x="394675" y="3013036"/>
            <a:ext cx="5199742" cy="847681"/>
          </a:xfrm>
          <a:prstGeom prst="rect">
            <a:avLst/>
          </a:prstGeom>
        </p:spPr>
      </p:pic>
      <p:pic>
        <p:nvPicPr>
          <p:cNvPr id="13" name="图片 12"/>
          <p:cNvPicPr>
            <a:picLocks noChangeAspect="1"/>
          </p:cNvPicPr>
          <p:nvPr/>
        </p:nvPicPr>
        <p:blipFill>
          <a:blip r:embed="rId4"/>
          <a:stretch>
            <a:fillRect/>
          </a:stretch>
        </p:blipFill>
        <p:spPr>
          <a:xfrm>
            <a:off x="394675" y="4092680"/>
            <a:ext cx="3618036" cy="1051314"/>
          </a:xfrm>
          <a:prstGeom prst="rect">
            <a:avLst/>
          </a:prstGeom>
        </p:spPr>
      </p:pic>
      <p:pic>
        <p:nvPicPr>
          <p:cNvPr id="14" name="图片 13"/>
          <p:cNvPicPr>
            <a:picLocks noChangeAspect="1"/>
          </p:cNvPicPr>
          <p:nvPr/>
        </p:nvPicPr>
        <p:blipFill>
          <a:blip r:embed="rId5"/>
          <a:stretch>
            <a:fillRect/>
          </a:stretch>
        </p:blipFill>
        <p:spPr>
          <a:xfrm>
            <a:off x="284012" y="5354233"/>
            <a:ext cx="5734871" cy="1292832"/>
          </a:xfrm>
          <a:prstGeom prst="rect">
            <a:avLst/>
          </a:prstGeom>
        </p:spPr>
      </p:pic>
      <p:pic>
        <p:nvPicPr>
          <p:cNvPr id="15" name="图片 14"/>
          <p:cNvPicPr>
            <a:picLocks noChangeAspect="1"/>
          </p:cNvPicPr>
          <p:nvPr/>
        </p:nvPicPr>
        <p:blipFill>
          <a:blip r:embed="rId6"/>
          <a:stretch>
            <a:fillRect/>
          </a:stretch>
        </p:blipFill>
        <p:spPr>
          <a:xfrm>
            <a:off x="6380939" y="3170778"/>
            <a:ext cx="4726177" cy="1103406"/>
          </a:xfrm>
          <a:prstGeom prst="rect">
            <a:avLst/>
          </a:prstGeom>
        </p:spPr>
      </p:pic>
      <p:pic>
        <p:nvPicPr>
          <p:cNvPr id="16" name="图片 15"/>
          <p:cNvPicPr>
            <a:picLocks noChangeAspect="1"/>
          </p:cNvPicPr>
          <p:nvPr/>
        </p:nvPicPr>
        <p:blipFill>
          <a:blip r:embed="rId7"/>
          <a:stretch>
            <a:fillRect/>
          </a:stretch>
        </p:blipFill>
        <p:spPr>
          <a:xfrm>
            <a:off x="6380939" y="4373351"/>
            <a:ext cx="5829583" cy="2448330"/>
          </a:xfrm>
          <a:prstGeom prst="rect">
            <a:avLst/>
          </a:prstGeom>
        </p:spPr>
      </p:pic>
    </p:spTree>
    <p:extLst>
      <p:ext uri="{BB962C8B-B14F-4D97-AF65-F5344CB8AC3E}">
        <p14:creationId xmlns:p14="http://schemas.microsoft.com/office/powerpoint/2010/main" val="3229987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散射</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5262979"/>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可以得到散射项的形式为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这里扰动的单极子定义为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图像上理解，如果电子没有速度，那么倾向于只产生单极子，即运动学上没有特定指向的、单纯的幅度上的、偏离。</a:t>
            </a:r>
            <a:endParaRPr lang="en-US" altLang="zh-CN" sz="2400" b="1"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2877584" y="2467570"/>
            <a:ext cx="5441152" cy="906859"/>
          </a:xfrm>
          <a:prstGeom prst="rect">
            <a:avLst/>
          </a:prstGeom>
        </p:spPr>
      </p:pic>
      <p:pic>
        <p:nvPicPr>
          <p:cNvPr id="3" name="图片 2"/>
          <p:cNvPicPr>
            <a:picLocks noChangeAspect="1"/>
          </p:cNvPicPr>
          <p:nvPr/>
        </p:nvPicPr>
        <p:blipFill>
          <a:blip r:embed="rId3"/>
          <a:stretch>
            <a:fillRect/>
          </a:stretch>
        </p:blipFill>
        <p:spPr>
          <a:xfrm>
            <a:off x="3049099" y="4640545"/>
            <a:ext cx="3939881" cy="807790"/>
          </a:xfrm>
          <a:prstGeom prst="rect">
            <a:avLst/>
          </a:prstGeom>
        </p:spPr>
      </p:pic>
    </p:spTree>
    <p:extLst>
      <p:ext uri="{BB962C8B-B14F-4D97-AF65-F5344CB8AC3E}">
        <p14:creationId xmlns:p14="http://schemas.microsoft.com/office/powerpoint/2010/main" val="37786743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含散射的玻尔兹曼方程</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3785652"/>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这样就得到光子扰动分布函数的线性方程</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这个方程将所有线性演化的一阶小量联系在一起。</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dirty="0" smtClean="0">
                <a:latin typeface="黑体" panose="02010609060101010101" pitchFamily="49" charset="-122"/>
                <a:ea typeface="黑体" panose="02010609060101010101" pitchFamily="49" charset="-122"/>
              </a:rPr>
              <a:t>下面我们将这个方程傅里叶变换，将不同模式的演化解耦（</a:t>
            </a:r>
            <a:r>
              <a:rPr lang="zh-CN" altLang="en-US" sz="2400" dirty="0" smtClean="0">
                <a:latin typeface="+mn-ea"/>
              </a:rPr>
              <a:t>背景参量中不显含空间，意味着傅里叶变换之后，不同模式的演化时解耦的</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2408903" y="2242157"/>
            <a:ext cx="6622354" cy="868755"/>
          </a:xfrm>
          <a:prstGeom prst="rect">
            <a:avLst/>
          </a:prstGeom>
        </p:spPr>
      </p:pic>
    </p:spTree>
    <p:extLst>
      <p:ext uri="{BB962C8B-B14F-4D97-AF65-F5344CB8AC3E}">
        <p14:creationId xmlns:p14="http://schemas.microsoft.com/office/powerpoint/2010/main" val="33129093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a:t>
            </a:r>
            <a:r>
              <a:rPr lang="en-US" altLang="zh-CN" b="1" dirty="0" smtClean="0">
                <a:latin typeface="华文宋体" panose="02010600040101010101" pitchFamily="2" charset="-122"/>
                <a:ea typeface="华文宋体" panose="02010600040101010101" pitchFamily="2" charset="-122"/>
              </a:rPr>
              <a:t>Photon decoupling</a:t>
            </a:r>
            <a:r>
              <a:rPr lang="zh-CN" altLang="en-US" b="1" dirty="0" smtClean="0">
                <a:latin typeface="华文宋体" panose="02010600040101010101" pitchFamily="2" charset="-122"/>
                <a:ea typeface="华文宋体" panose="02010600040101010101" pitchFamily="2" charset="-122"/>
              </a:rPr>
              <a:t>）</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4524315"/>
          </a:xfrm>
          <a:prstGeom prst="rect">
            <a:avLst/>
          </a:prstGeom>
        </p:spPr>
        <p:txBody>
          <a:bodyPr wrap="square">
            <a:spAutoFit/>
          </a:bodyPr>
          <a:lstStyle/>
          <a:p>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“Photon decoupling is closely related to recombination, which occurred about 378,000 years after the Big Bang (at a redshift of z = 1100), when the universe was a hot opaque ("foggy") plasma. </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During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recombination, free electrons became bound to protons (hydrogen nuclei) to form neutral hydrogen atoms. ”(</a:t>
            </a:r>
            <a:r>
              <a:rPr lang="en-US" altLang="zh-CN" sz="2400" dirty="0" err="1">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光子脱耦与复合有着密切联系。光子脱耦也发生在大爆炸之后</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378,000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年、红移</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1100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左右。这时宇宙是很热的不透明的等离子体。</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复合过程中，自由电子与质子稳定结合成氢原子。</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022817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傅里叶空间玻尔兹曼方程</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67187" y="0"/>
            <a:ext cx="3857625" cy="6858000"/>
          </a:xfrm>
          <a:prstGeom prst="rect">
            <a:avLst/>
          </a:prstGeom>
        </p:spPr>
      </p:pic>
    </p:spTree>
    <p:extLst>
      <p:ext uri="{BB962C8B-B14F-4D97-AF65-F5344CB8AC3E}">
        <p14:creationId xmlns:p14="http://schemas.microsoft.com/office/powerpoint/2010/main" val="23921518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傅里叶空间玻尔兹曼方程</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67187" y="0"/>
            <a:ext cx="3857625" cy="6858000"/>
          </a:xfrm>
          <a:prstGeom prst="rect">
            <a:avLst/>
          </a:prstGeom>
        </p:spPr>
      </p:pic>
      <p:pic>
        <p:nvPicPr>
          <p:cNvPr id="9" name="图片 8"/>
          <p:cNvPicPr>
            <a:picLocks noChangeAspect="1"/>
          </p:cNvPicPr>
          <p:nvPr/>
        </p:nvPicPr>
        <p:blipFill>
          <a:blip r:embed="rId2"/>
          <a:stretch>
            <a:fillRect/>
          </a:stretch>
        </p:blipFill>
        <p:spPr>
          <a:xfrm>
            <a:off x="605886" y="1455606"/>
            <a:ext cx="10477502" cy="657673"/>
          </a:xfrm>
          <a:prstGeom prst="rect">
            <a:avLst/>
          </a:prstGeom>
        </p:spPr>
      </p:pic>
      <p:sp>
        <p:nvSpPr>
          <p:cNvPr id="5" name="矩形 4"/>
          <p:cNvSpPr/>
          <p:nvPr/>
        </p:nvSpPr>
        <p:spPr>
          <a:xfrm>
            <a:off x="1127288" y="5756306"/>
            <a:ext cx="5493812" cy="923330"/>
          </a:xfrm>
          <a:prstGeom prst="rect">
            <a:avLst/>
          </a:prstGeom>
        </p:spPr>
        <p:txBody>
          <a:bodyPr wrap="none">
            <a:spAutoFit/>
          </a:bodyPr>
          <a:lstStyle/>
          <a:p>
            <a:r>
              <a:rPr lang="zh-CN" altLang="en-US" dirty="0" smtClean="0"/>
              <a:t>光深表示了电子对光子的</a:t>
            </a:r>
            <a:r>
              <a:rPr lang="zh-CN" altLang="en-US" dirty="0"/>
              <a:t>散射</a:t>
            </a:r>
            <a:r>
              <a:rPr lang="zh-CN" altLang="en-US" dirty="0" smtClean="0"/>
              <a:t>影响。</a:t>
            </a:r>
            <a:endParaRPr lang="en-US" altLang="zh-CN" dirty="0" smtClean="0"/>
          </a:p>
          <a:p>
            <a:r>
              <a:rPr lang="zh-CN" altLang="en-US" dirty="0" smtClean="0"/>
              <a:t>往宇宙早期，光深逐渐增加。</a:t>
            </a:r>
            <a:endParaRPr lang="en-US" altLang="zh-CN" dirty="0" smtClean="0"/>
          </a:p>
          <a:p>
            <a:r>
              <a:rPr lang="zh-CN" altLang="en-US" dirty="0" smtClean="0"/>
              <a:t>在我们讨论的这个时期，完全不透明，光深非常大。</a:t>
            </a:r>
            <a:endParaRPr lang="zh-CN" altLang="en-US" dirty="0"/>
          </a:p>
        </p:txBody>
      </p:sp>
    </p:spTree>
    <p:extLst>
      <p:ext uri="{BB962C8B-B14F-4D97-AF65-F5344CB8AC3E}">
        <p14:creationId xmlns:p14="http://schemas.microsoft.com/office/powerpoint/2010/main" val="28690419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傅里叶空间玻尔兹曼方程</a:t>
            </a:r>
            <a:endParaRPr lang="en-US" altLang="zh-CN" b="1" dirty="0" smtClean="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	</a:t>
            </a:r>
            <a:r>
              <a:rPr lang="zh-CN" altLang="en-US" dirty="0" smtClean="0">
                <a:latin typeface="黑体" panose="02010609060101010101" pitchFamily="49" charset="-122"/>
                <a:ea typeface="黑体" panose="02010609060101010101" pitchFamily="49" charset="-122"/>
              </a:rPr>
              <a:t>（注意这里用一点表示</a:t>
            </a:r>
            <a:r>
              <a:rPr lang="zh-CN" altLang="en-US" u="sng" dirty="0" smtClean="0">
                <a:latin typeface="黑体" panose="02010609060101010101" pitchFamily="49" charset="-122"/>
                <a:ea typeface="黑体" panose="02010609060101010101" pitchFamily="49" charset="-122"/>
              </a:rPr>
              <a:t>共形时间</a:t>
            </a:r>
            <a:r>
              <a:rPr lang="zh-CN" altLang="en-US" dirty="0" smtClean="0">
                <a:latin typeface="黑体" panose="02010609060101010101" pitchFamily="49" charset="-122"/>
                <a:ea typeface="黑体" panose="02010609060101010101" pitchFamily="49" charset="-122"/>
              </a:rPr>
              <a:t>求导）</a:t>
            </a:r>
            <a:endParaRPr lang="zh-CN" altLang="en-US"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215136" y="1652708"/>
            <a:ext cx="10483692" cy="1469413"/>
          </a:xfrm>
          <a:prstGeom prst="rect">
            <a:avLst/>
          </a:prstGeom>
        </p:spPr>
      </p:pic>
      <p:pic>
        <p:nvPicPr>
          <p:cNvPr id="10" name="图片 9"/>
          <p:cNvPicPr>
            <a:picLocks noChangeAspect="1"/>
          </p:cNvPicPr>
          <p:nvPr/>
        </p:nvPicPr>
        <p:blipFill>
          <a:blip r:embed="rId4"/>
          <a:stretch>
            <a:fillRect/>
          </a:stretch>
        </p:blipFill>
        <p:spPr>
          <a:xfrm>
            <a:off x="947634" y="3573696"/>
            <a:ext cx="2911092" cy="906859"/>
          </a:xfrm>
          <a:prstGeom prst="rect">
            <a:avLst/>
          </a:prstGeom>
        </p:spPr>
      </p:pic>
      <p:pic>
        <p:nvPicPr>
          <p:cNvPr id="11" name="图片 10"/>
          <p:cNvPicPr>
            <a:picLocks noChangeAspect="1"/>
          </p:cNvPicPr>
          <p:nvPr/>
        </p:nvPicPr>
        <p:blipFill>
          <a:blip r:embed="rId5"/>
          <a:stretch>
            <a:fillRect/>
          </a:stretch>
        </p:blipFill>
        <p:spPr>
          <a:xfrm>
            <a:off x="947634" y="4896330"/>
            <a:ext cx="2644369" cy="853514"/>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6422981" y="1467330"/>
            <a:ext cx="3857625" cy="6858000"/>
          </a:xfrm>
          <a:prstGeom prst="rect">
            <a:avLst/>
          </a:prstGeom>
        </p:spPr>
      </p:pic>
    </p:spTree>
    <p:extLst>
      <p:ext uri="{BB962C8B-B14F-4D97-AF65-F5344CB8AC3E}">
        <p14:creationId xmlns:p14="http://schemas.microsoft.com/office/powerpoint/2010/main" val="27195619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4513506"/>
          </a:xfrm>
        </p:spPr>
        <p:txBody>
          <a:bodyPr>
            <a:normAutofit/>
          </a:bodyPr>
          <a:lstStyle/>
          <a:p>
            <a:r>
              <a:rPr lang="en-US" altLang="zh-CN" b="1" dirty="0" smtClean="0">
                <a:latin typeface="华文宋体" panose="02010600040101010101" pitchFamily="2" charset="-122"/>
                <a:ea typeface="华文宋体" panose="02010600040101010101" pitchFamily="2" charset="-122"/>
              </a:rPr>
              <a:t>4.4.3 </a:t>
            </a:r>
            <a:r>
              <a:rPr lang="zh-CN" altLang="en-US" b="1" dirty="0" smtClean="0">
                <a:latin typeface="华文宋体" panose="02010600040101010101" pitchFamily="2" charset="-122"/>
                <a:ea typeface="华文宋体" panose="02010600040101010101" pitchFamily="2" charset="-122"/>
              </a:rPr>
              <a:t>冷暗物质</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玻尔兹曼方程</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endParaRPr lang="zh-CN" altLang="en-US" sz="49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6699828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pic>
        <p:nvPicPr>
          <p:cNvPr id="6" name="图片 5"/>
          <p:cNvPicPr>
            <a:picLocks noChangeAspect="1"/>
          </p:cNvPicPr>
          <p:nvPr/>
        </p:nvPicPr>
        <p:blipFill>
          <a:blip r:embed="rId2"/>
          <a:stretch>
            <a:fillRect/>
          </a:stretch>
        </p:blipFill>
        <p:spPr>
          <a:xfrm>
            <a:off x="931006" y="4007942"/>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准备工作</a:t>
            </a:r>
            <a:endParaRPr lang="zh-CN" altLang="en-US" b="1" dirty="0">
              <a:latin typeface="华文宋体" panose="02010600040101010101" pitchFamily="2" charset="-122"/>
              <a:ea typeface="华文宋体" panose="02010600040101010101" pitchFamily="2" charset="-122"/>
            </a:endParaRPr>
          </a:p>
        </p:txBody>
      </p:sp>
      <p:sp>
        <p:nvSpPr>
          <p:cNvPr id="11" name="矩形 10"/>
          <p:cNvSpPr/>
          <p:nvPr/>
        </p:nvSpPr>
        <p:spPr>
          <a:xfrm>
            <a:off x="1337340" y="1507186"/>
            <a:ext cx="9363086" cy="4154984"/>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粒子是非相对论的，那么有</a:t>
            </a:r>
            <a:endParaRPr lang="en-US" altLang="zh-CN" sz="2400" b="1" dirty="0" smtClean="0">
              <a:latin typeface="华文宋体" panose="02010600040101010101" pitchFamily="2" charset="-122"/>
              <a:ea typeface="华文宋体" panose="02010600040101010101" pitchFamily="2" charset="-122"/>
            </a:endParaRPr>
          </a:p>
          <a:p>
            <a:pPr lvl="1"/>
            <a:r>
              <a:rPr lang="zh-CN" altLang="en-US" sz="2400" b="1" dirty="0" smtClean="0">
                <a:latin typeface="华文宋体" panose="02010600040101010101" pitchFamily="2" charset="-122"/>
                <a:ea typeface="华文宋体" panose="02010600040101010101" pitchFamily="2" charset="-122"/>
              </a:rPr>
              <a:t>（</a:t>
            </a:r>
            <a:r>
              <a:rPr lang="zh-CN" altLang="en-US" sz="2400" b="1" dirty="0" smtClean="0">
                <a:latin typeface="黑体" panose="02010609060101010101" pitchFamily="49" charset="-122"/>
                <a:ea typeface="黑体" panose="02010609060101010101" pitchFamily="49" charset="-122"/>
              </a:rPr>
              <a:t>练习题，不是作业：推导第二行公式</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p:txBody>
      </p:sp>
      <p:pic>
        <p:nvPicPr>
          <p:cNvPr id="12" name="图片 11"/>
          <p:cNvPicPr>
            <a:picLocks noChangeAspect="1"/>
          </p:cNvPicPr>
          <p:nvPr/>
        </p:nvPicPr>
        <p:blipFill>
          <a:blip r:embed="rId3"/>
          <a:stretch>
            <a:fillRect/>
          </a:stretch>
        </p:blipFill>
        <p:spPr>
          <a:xfrm>
            <a:off x="5567680" y="2902793"/>
            <a:ext cx="2301439" cy="701101"/>
          </a:xfrm>
          <a:prstGeom prst="rect">
            <a:avLst/>
          </a:prstGeom>
        </p:spPr>
      </p:pic>
      <p:pic>
        <p:nvPicPr>
          <p:cNvPr id="13" name="图片 12"/>
          <p:cNvPicPr>
            <a:picLocks noChangeAspect="1"/>
          </p:cNvPicPr>
          <p:nvPr/>
        </p:nvPicPr>
        <p:blipFill>
          <a:blip r:embed="rId4"/>
          <a:stretch>
            <a:fillRect/>
          </a:stretch>
        </p:blipFill>
        <p:spPr>
          <a:xfrm>
            <a:off x="3326138" y="2819204"/>
            <a:ext cx="2110923" cy="723963"/>
          </a:xfrm>
          <a:prstGeom prst="rect">
            <a:avLst/>
          </a:prstGeom>
        </p:spPr>
      </p:pic>
      <p:pic>
        <p:nvPicPr>
          <p:cNvPr id="14" name="图片 13"/>
          <p:cNvPicPr>
            <a:picLocks noChangeAspect="1"/>
          </p:cNvPicPr>
          <p:nvPr/>
        </p:nvPicPr>
        <p:blipFill>
          <a:blip r:embed="rId5"/>
          <a:stretch>
            <a:fillRect/>
          </a:stretch>
        </p:blipFill>
        <p:spPr>
          <a:xfrm>
            <a:off x="3826359" y="4334640"/>
            <a:ext cx="3482642" cy="891617"/>
          </a:xfrm>
          <a:prstGeom prst="rect">
            <a:avLst/>
          </a:prstGeom>
        </p:spPr>
      </p:pic>
    </p:spTree>
    <p:extLst>
      <p:ext uri="{BB962C8B-B14F-4D97-AF65-F5344CB8AC3E}">
        <p14:creationId xmlns:p14="http://schemas.microsoft.com/office/powerpoint/2010/main" val="31177031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f </a:t>
            </a:r>
            <a:r>
              <a:rPr lang="zh-CN" altLang="en-US" b="1" dirty="0" smtClean="0">
                <a:latin typeface="华文宋体" panose="02010600040101010101" pitchFamily="2" charset="-122"/>
                <a:ea typeface="华文宋体" panose="02010600040101010101" pitchFamily="2" charset="-122"/>
              </a:rPr>
              <a:t>全微分</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2677656"/>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相空间分布随时间变化为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类似光子一节中的推导（非常繁琐，不算了），得到（无碰撞项）</a:t>
            </a:r>
            <a:endParaRPr lang="en-US" altLang="zh-CN" sz="2400" b="1" dirty="0" smtClean="0">
              <a:latin typeface="华文宋体" panose="02010600040101010101" pitchFamily="2" charset="-122"/>
              <a:ea typeface="华文宋体" panose="02010600040101010101" pitchFamily="2" charset="-122"/>
            </a:endParaRPr>
          </a:p>
        </p:txBody>
      </p:sp>
      <p:pic>
        <p:nvPicPr>
          <p:cNvPr id="11" name="图片 10"/>
          <p:cNvPicPr>
            <a:picLocks noChangeAspect="1"/>
          </p:cNvPicPr>
          <p:nvPr/>
        </p:nvPicPr>
        <p:blipFill>
          <a:blip r:embed="rId3"/>
          <a:stretch>
            <a:fillRect/>
          </a:stretch>
        </p:blipFill>
        <p:spPr>
          <a:xfrm>
            <a:off x="1903353" y="2213127"/>
            <a:ext cx="6431837" cy="975445"/>
          </a:xfrm>
          <a:prstGeom prst="rect">
            <a:avLst/>
          </a:prstGeom>
        </p:spPr>
      </p:pic>
      <p:pic>
        <p:nvPicPr>
          <p:cNvPr id="12" name="图片 11"/>
          <p:cNvPicPr>
            <a:picLocks noChangeAspect="1"/>
          </p:cNvPicPr>
          <p:nvPr/>
        </p:nvPicPr>
        <p:blipFill>
          <a:blip r:embed="rId4"/>
          <a:stretch>
            <a:fillRect/>
          </a:stretch>
        </p:blipFill>
        <p:spPr>
          <a:xfrm>
            <a:off x="1215136" y="4369428"/>
            <a:ext cx="10228898" cy="1150490"/>
          </a:xfrm>
          <a:prstGeom prst="rect">
            <a:avLst/>
          </a:prstGeom>
        </p:spPr>
      </p:pic>
    </p:spTree>
    <p:extLst>
      <p:ext uri="{BB962C8B-B14F-4D97-AF65-F5344CB8AC3E}">
        <p14:creationId xmlns:p14="http://schemas.microsoft.com/office/powerpoint/2010/main" val="29162845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积分形式</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489364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方便的做法是，对方程两侧同时对暗物质粒子分布作积分。有</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可以把方程化简为</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就是连续性方程在宇宙学意义上的推广。</a:t>
            </a:r>
            <a:r>
              <a:rPr lang="zh-CN" altLang="en-US" sz="2400" b="1" dirty="0" smtClean="0">
                <a:latin typeface="黑体" panose="02010609060101010101" pitchFamily="49" charset="-122"/>
                <a:ea typeface="黑体" panose="02010609060101010101" pitchFamily="49" charset="-122"/>
              </a:rPr>
              <a:t>注意每一项的含义。</a:t>
            </a:r>
            <a:endParaRPr lang="en-US" altLang="zh-CN" sz="2400" b="1" dirty="0" smtClean="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2222395" y="2230561"/>
            <a:ext cx="2423370" cy="792549"/>
          </a:xfrm>
          <a:prstGeom prst="rect">
            <a:avLst/>
          </a:prstGeom>
        </p:spPr>
      </p:pic>
      <p:pic>
        <p:nvPicPr>
          <p:cNvPr id="3" name="图片 2"/>
          <p:cNvPicPr>
            <a:picLocks noChangeAspect="1"/>
          </p:cNvPicPr>
          <p:nvPr/>
        </p:nvPicPr>
        <p:blipFill>
          <a:blip r:embed="rId4"/>
          <a:stretch>
            <a:fillRect/>
          </a:stretch>
        </p:blipFill>
        <p:spPr>
          <a:xfrm>
            <a:off x="2369347" y="3319213"/>
            <a:ext cx="3246401" cy="815411"/>
          </a:xfrm>
          <a:prstGeom prst="rect">
            <a:avLst/>
          </a:prstGeom>
        </p:spPr>
      </p:pic>
      <p:pic>
        <p:nvPicPr>
          <p:cNvPr id="5" name="图片 4"/>
          <p:cNvPicPr>
            <a:picLocks noChangeAspect="1"/>
          </p:cNvPicPr>
          <p:nvPr/>
        </p:nvPicPr>
        <p:blipFill>
          <a:blip r:embed="rId5"/>
          <a:stretch>
            <a:fillRect/>
          </a:stretch>
        </p:blipFill>
        <p:spPr>
          <a:xfrm>
            <a:off x="6811600" y="2092062"/>
            <a:ext cx="5075360" cy="2270957"/>
          </a:xfrm>
          <a:prstGeom prst="rect">
            <a:avLst/>
          </a:prstGeom>
        </p:spPr>
      </p:pic>
      <p:pic>
        <p:nvPicPr>
          <p:cNvPr id="13" name="图片 12"/>
          <p:cNvPicPr>
            <a:picLocks noChangeAspect="1"/>
          </p:cNvPicPr>
          <p:nvPr/>
        </p:nvPicPr>
        <p:blipFill>
          <a:blip r:embed="rId6"/>
          <a:stretch>
            <a:fillRect/>
          </a:stretch>
        </p:blipFill>
        <p:spPr>
          <a:xfrm>
            <a:off x="3007106" y="5020302"/>
            <a:ext cx="5852667" cy="800169"/>
          </a:xfrm>
          <a:prstGeom prst="rect">
            <a:avLst/>
          </a:prstGeom>
        </p:spPr>
      </p:pic>
    </p:spTree>
    <p:extLst>
      <p:ext uri="{BB962C8B-B14F-4D97-AF65-F5344CB8AC3E}">
        <p14:creationId xmlns:p14="http://schemas.microsoft.com/office/powerpoint/2010/main" val="41350692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0</a:t>
            </a:r>
            <a:r>
              <a:rPr lang="zh-CN" altLang="en-US" b="1" dirty="0" smtClean="0">
                <a:latin typeface="华文宋体" panose="02010600040101010101" pitchFamily="2" charset="-122"/>
                <a:ea typeface="华文宋体" panose="02010600040101010101" pitchFamily="2" charset="-122"/>
              </a:rPr>
              <a:t>阶演化</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4524315"/>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零阶项，忽略速度和引力势的影响。有</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这就是宇宙膨胀导致粒子数目稀释。</a:t>
            </a:r>
            <a:endParaRPr lang="en-US" altLang="zh-CN" sz="2400" b="1" dirty="0" smtClean="0">
              <a:latin typeface="华文宋体" panose="02010600040101010101" pitchFamily="2" charset="-122"/>
              <a:ea typeface="华文宋体" panose="02010600040101010101" pitchFamily="2" charset="-122"/>
            </a:endParaRPr>
          </a:p>
        </p:txBody>
      </p:sp>
      <p:pic>
        <p:nvPicPr>
          <p:cNvPr id="13" name="图片 12"/>
          <p:cNvPicPr>
            <a:picLocks noChangeAspect="1"/>
          </p:cNvPicPr>
          <p:nvPr/>
        </p:nvPicPr>
        <p:blipFill>
          <a:blip r:embed="rId3"/>
          <a:stretch>
            <a:fillRect/>
          </a:stretch>
        </p:blipFill>
        <p:spPr>
          <a:xfrm>
            <a:off x="3004343" y="1491291"/>
            <a:ext cx="5852667" cy="800169"/>
          </a:xfrm>
          <a:prstGeom prst="rect">
            <a:avLst/>
          </a:prstGeom>
        </p:spPr>
      </p:pic>
      <p:pic>
        <p:nvPicPr>
          <p:cNvPr id="6" name="图片 5"/>
          <p:cNvPicPr>
            <a:picLocks noChangeAspect="1"/>
          </p:cNvPicPr>
          <p:nvPr/>
        </p:nvPicPr>
        <p:blipFill>
          <a:blip r:embed="rId4"/>
          <a:stretch>
            <a:fillRect/>
          </a:stretch>
        </p:blipFill>
        <p:spPr>
          <a:xfrm>
            <a:off x="3778106" y="3298407"/>
            <a:ext cx="3314987" cy="899238"/>
          </a:xfrm>
          <a:prstGeom prst="rect">
            <a:avLst/>
          </a:prstGeom>
        </p:spPr>
      </p:pic>
      <p:pic>
        <p:nvPicPr>
          <p:cNvPr id="10" name="图片 9"/>
          <p:cNvPicPr>
            <a:picLocks noChangeAspect="1"/>
          </p:cNvPicPr>
          <p:nvPr/>
        </p:nvPicPr>
        <p:blipFill>
          <a:blip r:embed="rId5"/>
          <a:stretch>
            <a:fillRect/>
          </a:stretch>
        </p:blipFill>
        <p:spPr>
          <a:xfrm>
            <a:off x="3802589" y="4320595"/>
            <a:ext cx="3779848" cy="883997"/>
          </a:xfrm>
          <a:prstGeom prst="rect">
            <a:avLst/>
          </a:prstGeom>
        </p:spPr>
      </p:pic>
    </p:spTree>
    <p:extLst>
      <p:ext uri="{BB962C8B-B14F-4D97-AF65-F5344CB8AC3E}">
        <p14:creationId xmlns:p14="http://schemas.microsoft.com/office/powerpoint/2010/main" val="12833761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1</a:t>
            </a:r>
            <a:r>
              <a:rPr lang="zh-CN" altLang="en-US" b="1" dirty="0" smtClean="0">
                <a:latin typeface="华文宋体" panose="02010600040101010101" pitchFamily="2" charset="-122"/>
                <a:ea typeface="华文宋体" panose="02010600040101010101" pitchFamily="2" charset="-122"/>
              </a:rPr>
              <a:t>阶</a:t>
            </a:r>
            <a:endParaRPr lang="zh-CN" altLang="en-US" b="1" dirty="0">
              <a:latin typeface="华文宋体" panose="02010600040101010101" pitchFamily="2" charset="-122"/>
              <a:ea typeface="华文宋体" panose="02010600040101010101" pitchFamily="2" charset="-122"/>
            </a:endParaRPr>
          </a:p>
        </p:txBody>
      </p:sp>
      <p:sp>
        <p:nvSpPr>
          <p:cNvPr id="9" name="矩形 8"/>
          <p:cNvSpPr/>
          <p:nvPr/>
        </p:nvSpPr>
        <p:spPr>
          <a:xfrm>
            <a:off x="1337340" y="1507186"/>
            <a:ext cx="9363086" cy="5632311"/>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一阶扰动下</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我们有</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注意每一项的物理意义。</a:t>
            </a: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p:txBody>
      </p:sp>
      <p:pic>
        <p:nvPicPr>
          <p:cNvPr id="13" name="图片 12"/>
          <p:cNvPicPr>
            <a:picLocks noChangeAspect="1"/>
          </p:cNvPicPr>
          <p:nvPr/>
        </p:nvPicPr>
        <p:blipFill>
          <a:blip r:embed="rId3"/>
          <a:stretch>
            <a:fillRect/>
          </a:stretch>
        </p:blipFill>
        <p:spPr>
          <a:xfrm>
            <a:off x="3004343" y="1491291"/>
            <a:ext cx="5852667" cy="800169"/>
          </a:xfrm>
          <a:prstGeom prst="rect">
            <a:avLst/>
          </a:prstGeom>
        </p:spPr>
      </p:pic>
      <p:pic>
        <p:nvPicPr>
          <p:cNvPr id="2" name="图片 1"/>
          <p:cNvPicPr>
            <a:picLocks noChangeAspect="1"/>
          </p:cNvPicPr>
          <p:nvPr/>
        </p:nvPicPr>
        <p:blipFill>
          <a:blip r:embed="rId4"/>
          <a:stretch>
            <a:fillRect/>
          </a:stretch>
        </p:blipFill>
        <p:spPr>
          <a:xfrm>
            <a:off x="4400427" y="3258504"/>
            <a:ext cx="2842506" cy="441998"/>
          </a:xfrm>
          <a:prstGeom prst="rect">
            <a:avLst/>
          </a:prstGeom>
        </p:spPr>
      </p:pic>
      <p:pic>
        <p:nvPicPr>
          <p:cNvPr id="3" name="图片 2"/>
          <p:cNvPicPr>
            <a:picLocks noChangeAspect="1"/>
          </p:cNvPicPr>
          <p:nvPr/>
        </p:nvPicPr>
        <p:blipFill>
          <a:blip r:embed="rId5"/>
          <a:stretch>
            <a:fillRect/>
          </a:stretch>
        </p:blipFill>
        <p:spPr>
          <a:xfrm>
            <a:off x="4517613" y="4868023"/>
            <a:ext cx="3002540" cy="845893"/>
          </a:xfrm>
          <a:prstGeom prst="rect">
            <a:avLst/>
          </a:prstGeom>
        </p:spPr>
      </p:pic>
    </p:spTree>
    <p:extLst>
      <p:ext uri="{BB962C8B-B14F-4D97-AF65-F5344CB8AC3E}">
        <p14:creationId xmlns:p14="http://schemas.microsoft.com/office/powerpoint/2010/main" val="25560562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85415" y="6363563"/>
            <a:ext cx="929721" cy="373412"/>
          </a:xfrm>
          <a:prstGeom prst="rect">
            <a:avLst/>
          </a:prstGeom>
        </p:spPr>
      </p:pic>
      <p:pic>
        <p:nvPicPr>
          <p:cNvPr id="7" name="图片 6"/>
          <p:cNvPicPr>
            <a:picLocks noChangeAspect="1"/>
          </p:cNvPicPr>
          <p:nvPr/>
        </p:nvPicPr>
        <p:blipFill>
          <a:blip r:embed="rId2"/>
          <a:stretch>
            <a:fillRect/>
          </a:stretch>
        </p:blipFill>
        <p:spPr>
          <a:xfrm>
            <a:off x="67406" y="6460359"/>
            <a:ext cx="10477502" cy="373412"/>
          </a:xfrm>
          <a:prstGeom prst="rect">
            <a:avLst/>
          </a:prstGeom>
        </p:spPr>
      </p:pic>
      <p:sp>
        <p:nvSpPr>
          <p:cNvPr id="8"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1</a:t>
            </a:r>
            <a:r>
              <a:rPr lang="zh-CN" altLang="en-US" b="1" dirty="0" smtClean="0">
                <a:latin typeface="华文宋体" panose="02010600040101010101" pitchFamily="2" charset="-122"/>
                <a:ea typeface="华文宋体" panose="02010600040101010101" pitchFamily="2" charset="-122"/>
              </a:rPr>
              <a:t>阶推导</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3"/>
          <a:stretch>
            <a:fillRect/>
          </a:stretch>
        </p:blipFill>
        <p:spPr>
          <a:xfrm>
            <a:off x="4329193" y="1316808"/>
            <a:ext cx="6308021" cy="4829992"/>
          </a:xfrm>
          <a:prstGeom prst="rect">
            <a:avLst/>
          </a:prstGeom>
        </p:spPr>
      </p:pic>
    </p:spTree>
    <p:extLst>
      <p:ext uri="{BB962C8B-B14F-4D97-AF65-F5344CB8AC3E}">
        <p14:creationId xmlns:p14="http://schemas.microsoft.com/office/powerpoint/2010/main" val="11881686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8955</TotalTime>
  <Words>6914</Words>
  <Application>Microsoft Office PowerPoint</Application>
  <PresentationFormat>宽屏</PresentationFormat>
  <Paragraphs>1047</Paragraphs>
  <Slides>212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212</vt:i4>
      </vt:variant>
    </vt:vector>
  </HeadingPairs>
  <TitlesOfParts>
    <vt:vector size="227" baseType="lpstr">
      <vt:lpstr>等线</vt:lpstr>
      <vt:lpstr>等线 Light</vt:lpstr>
      <vt:lpstr>仿宋</vt:lpstr>
      <vt:lpstr>黑体</vt:lpstr>
      <vt:lpstr>华文仿宋</vt:lpstr>
      <vt:lpstr>华文宋体</vt:lpstr>
      <vt:lpstr>宋体</vt:lpstr>
      <vt:lpstr>Arial</vt:lpstr>
      <vt:lpstr>Cambria Math</vt:lpstr>
      <vt:lpstr>Georgia</vt:lpstr>
      <vt:lpstr>Tahoma</vt:lpstr>
      <vt:lpstr>Times New Roman</vt:lpstr>
      <vt:lpstr>verdana</vt:lpstr>
      <vt:lpstr>Office 主题​​</vt:lpstr>
      <vt:lpstr>Equation</vt:lpstr>
      <vt:lpstr>Cosmology （宇宙学）</vt:lpstr>
      <vt:lpstr>PowerPoint 演示文稿</vt:lpstr>
      <vt:lpstr>     Chapter 4. CMB  宇宙微波背景辐射</vt:lpstr>
      <vt:lpstr>PowerPoint 演示文稿</vt:lpstr>
      <vt:lpstr>     4.1 简介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重子声学震荡  Baryon Acoustic Oscillation; 简称 BAO  材料取自 Wayne Hu 教授网站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重子声学震荡与 CMB角功率谱</vt:lpstr>
      <vt:lpstr>PowerPoint 演示文稿</vt:lpstr>
      <vt:lpstr>PowerPoint 演示文稿</vt:lpstr>
      <vt:lpstr>PowerPoint 演示文稿</vt:lpstr>
      <vt:lpstr>PowerPoint 演示文稿</vt:lpstr>
      <vt:lpstr>下面按照历史顺序介绍 CMB 角功率谱的探测历程。  将说明每个声学峰的最初实验发现，以及其中的物理。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玻尔兹曼方程 与宇宙学扰动*  精确解出相空间演化。本节计算复杂，不作要求。仅要求理解图像。</vt:lpstr>
      <vt:lpstr>PowerPoint 演示文稿</vt:lpstr>
      <vt:lpstr>PowerPoint 演示文稿</vt:lpstr>
      <vt:lpstr>4.4.1 无碰撞光子 玻尔兹曼方程推导  </vt:lpstr>
      <vt:lpstr>4.4 玻尔兹曼方程 与宇宙学扰动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4.4.2 含光子碰撞项 的玻尔兹曼方程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4.4.3 冷暗物质 玻尔兹曼方程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4.4.4 重子（质子+电子） 玻尔兹曼方程  </vt:lpstr>
      <vt:lpstr>PowerPoint 演示文稿</vt:lpstr>
      <vt:lpstr>4.4.5 小结   </vt:lpstr>
      <vt:lpstr>PowerPoint 演示文稿</vt:lpstr>
      <vt:lpstr>PowerPoint 演示文稿</vt:lpstr>
      <vt:lpstr>4.5 CMB极化 基本图像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4.6 引力势演化方程 （Einstein场方程 一阶扰动计算）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CMB 扰动数值计算的 CAMB 程序包 https://camb.info/ 这个对宇宙学工作者非常实用。 事实上CMB物理已经发展地相当标准（非常小尺度除外），所有方程也必须数值求解。目前大家的标准做法就是调一下参数，做一下小的修改，然后用 CAMB 算出所有东西。 （作业：请研究一下CAMB的交互式计算网页，理解一下输入输出https://lambda.gsfc.nasa.gov/toolbox/tb_camb_form.cfm）</vt:lpstr>
      <vt:lpstr>PowerPoint 演示文稿</vt:lpstr>
      <vt:lpstr>4.7 CMB各向异性中的次要效应（Secondary Anistropies in CMB）  SW效应；SZ效应；CMB lensing； 重极化（Reionization ）简介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4.8 普朗克卫星宇宙学结果 Planck Constraints on Cosmology  （本小节参考 Planck 2015年文章  arXiv:1502.01589）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4.8 （选讲） 原初张量功率谱计算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研究生课 Cosmology</dc:title>
  <dc:creator>Windows 用户</dc:creator>
  <cp:lastModifiedBy>Windows 用户</cp:lastModifiedBy>
  <cp:revision>508</cp:revision>
  <dcterms:created xsi:type="dcterms:W3CDTF">2018-03-13T22:10:19Z</dcterms:created>
  <dcterms:modified xsi:type="dcterms:W3CDTF">2018-06-13T03:54:58Z</dcterms:modified>
</cp:coreProperties>
</file>